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8" r:id="rId2"/>
    <p:sldId id="259" r:id="rId3"/>
    <p:sldId id="260" r:id="rId4"/>
    <p:sldId id="290" r:id="rId5"/>
    <p:sldId id="279" r:id="rId6"/>
    <p:sldId id="266" r:id="rId7"/>
    <p:sldId id="267" r:id="rId8"/>
    <p:sldId id="264" r:id="rId9"/>
    <p:sldId id="268" r:id="rId10"/>
    <p:sldId id="269" r:id="rId11"/>
    <p:sldId id="271" r:id="rId12"/>
    <p:sldId id="257" r:id="rId13"/>
    <p:sldId id="277" r:id="rId14"/>
    <p:sldId id="273" r:id="rId15"/>
    <p:sldId id="276" r:id="rId16"/>
    <p:sldId id="280" r:id="rId17"/>
    <p:sldId id="278" r:id="rId18"/>
    <p:sldId id="275" r:id="rId19"/>
    <p:sldId id="282" r:id="rId20"/>
    <p:sldId id="281" r:id="rId21"/>
    <p:sldId id="283" r:id="rId22"/>
    <p:sldId id="284" r:id="rId23"/>
    <p:sldId id="285" r:id="rId24"/>
    <p:sldId id="286" r:id="rId25"/>
    <p:sldId id="272" r:id="rId26"/>
    <p:sldId id="256" r:id="rId27"/>
    <p:sldId id="292" r:id="rId28"/>
    <p:sldId id="293" r:id="rId29"/>
    <p:sldId id="299" r:id="rId30"/>
    <p:sldId id="294" r:id="rId31"/>
    <p:sldId id="296" r:id="rId32"/>
    <p:sldId id="300" r:id="rId33"/>
    <p:sldId id="291" r:id="rId34"/>
    <p:sldId id="298" r:id="rId35"/>
    <p:sldId id="289" r:id="rId36"/>
    <p:sldId id="297" r:id="rId37"/>
  </p:sldIdLst>
  <p:sldSz cx="18288000" cy="10287000"/>
  <p:notesSz cx="6858000" cy="9144000"/>
  <p:embeddedFontLst>
    <p:embeddedFont>
      <p:font typeface="Cambria Math" panose="02040503050406030204" pitchFamily="18" charset="0"/>
      <p:regular r:id="rId39"/>
    </p:embeddedFont>
    <p:embeddedFont>
      <p:font typeface="Open Sans Bold" panose="020B0806030504020204" pitchFamily="34" charset="0"/>
      <p:regular r:id="rId40"/>
      <p:bold r:id="rId41"/>
      <p:italic r:id="rId42"/>
      <p:boldItalic r:id="rId43"/>
    </p:embeddedFont>
    <p:embeddedFont>
      <p:font typeface="Open Sans Light" panose="020F0302020204030204" pitchFamily="34" charset="0"/>
      <p:regular r:id="rId44"/>
      <p: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2F6"/>
    <a:srgbClr val="FF6D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8" autoAdjust="0"/>
    <p:restoredTop sz="85290" autoAdjust="0"/>
  </p:normalViewPr>
  <p:slideViewPr>
    <p:cSldViewPr>
      <p:cViewPr>
        <p:scale>
          <a:sx n="69" d="100"/>
          <a:sy n="69" d="100"/>
        </p:scale>
        <p:origin x="280" y="264"/>
      </p:cViewPr>
      <p:guideLst>
        <p:guide orient="horz" pos="2160"/>
        <p:guide pos="2880"/>
      </p:guideLst>
    </p:cSldViewPr>
  </p:slideViewPr>
  <p:outlineViewPr>
    <p:cViewPr>
      <p:scale>
        <a:sx n="33" d="100"/>
        <a:sy n="33" d="100"/>
      </p:scale>
      <p:origin x="0" y="0"/>
    </p:cViewPr>
  </p:outlin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216DB-FFB3-E24B-A51D-53ED2673919B}" type="datetimeFigureOut">
              <a:rPr lang="en-US" smtClean="0"/>
              <a:t>7/18/24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AB592-92E5-F64F-80CD-9641E9BF2B73}" type="slidenum">
              <a:rPr lang="en-US" smtClean="0"/>
              <a:t>‹#›</a:t>
            </a:fld>
            <a:endParaRPr lang="en-US"/>
          </a:p>
        </p:txBody>
      </p:sp>
    </p:spTree>
    <p:extLst>
      <p:ext uri="{BB962C8B-B14F-4D97-AF65-F5344CB8AC3E}">
        <p14:creationId xmlns:p14="http://schemas.microsoft.com/office/powerpoint/2010/main" val="2034149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dirty="0">
                <a:effectLst/>
                <a:latin typeface="Aptos" panose="020B0004020202020204" pitchFamily="34" charset="0"/>
                <a:ea typeface="Aptos" panose="020B0004020202020204" pitchFamily="34" charset="0"/>
                <a:cs typeface="Times New Roman" panose="02020603050405020304" pitchFamily="18" charset="0"/>
              </a:rPr>
              <a:t>Hi everyone, thank you all for being here. Thank you Adrian for that introduction. Two years ago, I came to Santa Barbara to join the ocean recoveries lab and continue studying coral resilience and today I’m here to share with you all how I’ve pursued that. </a:t>
            </a:r>
            <a:r>
              <a:rPr lang="en-US" sz="1200" dirty="0">
                <a:effectLst/>
                <a:latin typeface="Aptos" panose="020B0004020202020204" pitchFamily="34" charset="0"/>
                <a:ea typeface="Aptos" panose="020B0004020202020204" pitchFamily="34" charset="0"/>
                <a:cs typeface="Times New Roman" panose="02020603050405020304" pitchFamily="18" charset="0"/>
              </a:rPr>
              <a:t>I want to start my presentation off today with a story. </a:t>
            </a:r>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1</a:t>
            </a:fld>
            <a:endParaRPr lang="en-US"/>
          </a:p>
        </p:txBody>
      </p:sp>
    </p:spTree>
    <p:extLst>
      <p:ext uri="{BB962C8B-B14F-4D97-AF65-F5344CB8AC3E}">
        <p14:creationId xmlns:p14="http://schemas.microsoft.com/office/powerpoint/2010/main" val="146232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The terms used to describe this assemblage of Porites were dominance and longevity, because of their massive sizes and estimated ages which were for some over 400 years old. </a:t>
            </a:r>
            <a:r>
              <a:rPr lang="en-US" sz="1200" kern="100" dirty="0">
                <a:effectLst/>
                <a:latin typeface="Aptos" panose="020B0004020202020204" pitchFamily="34" charset="0"/>
                <a:ea typeface="Aptos" panose="020B0004020202020204" pitchFamily="34" charset="0"/>
                <a:cs typeface="Times New Roman" panose="02020603050405020304" pitchFamily="18" charset="0"/>
              </a:rPr>
              <a:t>So in 1998, after the global bleaching event, researchers documented that dominant assemblage of Porites to look like this:</a:t>
            </a:r>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10</a:t>
            </a:fld>
            <a:endParaRPr lang="en-US"/>
          </a:p>
        </p:txBody>
      </p:sp>
    </p:spTree>
    <p:extLst>
      <p:ext uri="{BB962C8B-B14F-4D97-AF65-F5344CB8AC3E}">
        <p14:creationId xmlns:p14="http://schemas.microsoft.com/office/powerpoint/2010/main" val="1206391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Here you’re looking at a survey from 1998 which described the proportion of Porites colonies categorized into live (more than 80% living tissue), recently dead (less than 19% living tissue), partially dead (20-79% living tissue), and old dead (which was just eroded substrate). Interpreting this a coral scientist, the future of Porites as the dominant assemblage at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Tivaru</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looked bleak, and if that large proportion of recently dead corals from the bleaching event were to be restored, it would take a very long time. However, the same exact Porites assemblage was resurveyed in 2013, just 15 years later. And the assemblage looked like this: </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What researchers found was that the proportion of live tissue more than doubled, and there were no colonies categorized as recently dead. So, wow, this recovery is just as unprecedented as the mass bleaching event that preceded it. What’s going on here? The key attribute that these Porites had, was a remarkable ability to regenerate. Specifically, the authors of this study report that the mechanism for this rapid recovery is tissue regeneration, where remnant surviving tissue rapidly recolonized recently dead skeleton. This phenomenon is coined the phoenix effect.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11</a:t>
            </a:fld>
            <a:endParaRPr lang="en-US"/>
          </a:p>
        </p:txBody>
      </p:sp>
    </p:spTree>
    <p:extLst>
      <p:ext uri="{BB962C8B-B14F-4D97-AF65-F5344CB8AC3E}">
        <p14:creationId xmlns:p14="http://schemas.microsoft.com/office/powerpoint/2010/main" val="732707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Aptos" panose="020B0004020202020204" pitchFamily="34" charset="0"/>
                <a:ea typeface="Aptos" panose="020B0004020202020204" pitchFamily="34" charset="0"/>
                <a:cs typeface="Times New Roman" panose="02020603050405020304" pitchFamily="18" charset="0"/>
              </a:rPr>
              <a:t>This phenomenon is coined the phoenix effect.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While this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phoenix effect</a:t>
            </a:r>
            <a:r>
              <a:rPr lang="en-US" sz="1800" dirty="0"/>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phenomenon</a:t>
            </a:r>
            <a:r>
              <a:rPr lang="en-US" sz="1800" dirty="0"/>
              <a:t> was brought into the mainstream by large scale bleaching events, coral regeneration is a key component of coral resilience that occurs in response to more frequent and smaller scale disturbance. </a:t>
            </a:r>
            <a:r>
              <a:rPr lang="en-US" sz="1800" kern="100" dirty="0">
                <a:effectLst/>
                <a:latin typeface="Aptos" panose="020B0004020202020204" pitchFamily="34" charset="0"/>
                <a:cs typeface="Times New Roman" panose="02020603050405020304" pitchFamily="18" charset="0"/>
              </a:rPr>
              <a:t>Furthermore, despite how remarkable this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mechanism of coral recovery appears to be, it is a quite understudied aspect of coral resilience. What we do know is that Stony corals routinely manage sublethal tissue and skeleton removal, and they don’t succumb to death.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12</a:t>
            </a:fld>
            <a:endParaRPr lang="en-US"/>
          </a:p>
        </p:txBody>
      </p:sp>
    </p:spTree>
    <p:extLst>
      <p:ext uri="{BB962C8B-B14F-4D97-AF65-F5344CB8AC3E}">
        <p14:creationId xmlns:p14="http://schemas.microsoft.com/office/powerpoint/2010/main" val="26333856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brought into the mainstream by large bleaching events, tissue regeneration is a key component of coral resilience that occurs in response to more frequent smaller </a:t>
            </a:r>
            <a:r>
              <a:rPr lang="en-US" dirty="0" err="1"/>
              <a:t>spactial</a:t>
            </a:r>
            <a:r>
              <a:rPr lang="en-US" dirty="0"/>
              <a:t> scale disturbances and Tissue regeneration occurs on more frequent time scales </a:t>
            </a:r>
          </a:p>
        </p:txBody>
      </p:sp>
      <p:sp>
        <p:nvSpPr>
          <p:cNvPr id="4" name="Slide Number Placeholder 3"/>
          <p:cNvSpPr>
            <a:spLocks noGrp="1"/>
          </p:cNvSpPr>
          <p:nvPr>
            <p:ph type="sldNum" sz="quarter" idx="5"/>
          </p:nvPr>
        </p:nvSpPr>
        <p:spPr/>
        <p:txBody>
          <a:bodyPr/>
          <a:lstStyle/>
          <a:p>
            <a:fld id="{DA3AB592-92E5-F64F-80CD-9641E9BF2B73}" type="slidenum">
              <a:rPr lang="en-US" smtClean="0"/>
              <a:t>13</a:t>
            </a:fld>
            <a:endParaRPr lang="en-US"/>
          </a:p>
        </p:txBody>
      </p:sp>
    </p:spTree>
    <p:extLst>
      <p:ext uri="{BB962C8B-B14F-4D97-AF65-F5344CB8AC3E}">
        <p14:creationId xmlns:p14="http://schemas.microsoft.com/office/powerpoint/2010/main" val="2298379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For example, corallivorous fish continuously scrape at coral tissue or remove entire branches. Intense wave action during storms is another mechanism for mechanical damage to coral colonies.</a:t>
            </a:r>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14</a:t>
            </a:fld>
            <a:endParaRPr lang="en-US"/>
          </a:p>
        </p:txBody>
      </p:sp>
    </p:spTree>
    <p:extLst>
      <p:ext uri="{BB962C8B-B14F-4D97-AF65-F5344CB8AC3E}">
        <p14:creationId xmlns:p14="http://schemas.microsoft.com/office/powerpoint/2010/main" val="347763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Which leads me to introduce the project I’ve carried out over the last two years. Most of us when we think of coral recovery after some disturbance we think of new coral recruitment via larval supply to restore a degraded area. We also think about mechanisms to support this recruitment such as herbivory to reduce competition for space with macroalgae. However, there is another mechanism, which is highlighted well by the story I described, where corals can regenerate themselves from disturbance and that starts with regenerating tissue.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15</a:t>
            </a:fld>
            <a:endParaRPr lang="en-US"/>
          </a:p>
        </p:txBody>
      </p:sp>
    </p:spTree>
    <p:extLst>
      <p:ext uri="{BB962C8B-B14F-4D97-AF65-F5344CB8AC3E}">
        <p14:creationId xmlns:p14="http://schemas.microsoft.com/office/powerpoint/2010/main" val="2802788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Which leads me to introduce the project I’ve carried out over the last two years. Most of us when we think of coral recovery after some disturbance we think of new coral recruitment via larval supply to restore a degraded area. We also think about mechanisms to support this recruitment such as herbivory to reduce competition for space with macroalgae. However, there is another mechanism, which is highlighted well by the story I described, where corals can regenerate themselves from disturbance and that starts with regenerating tissue.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16</a:t>
            </a:fld>
            <a:endParaRPr lang="en-US"/>
          </a:p>
        </p:txBody>
      </p:sp>
    </p:spTree>
    <p:extLst>
      <p:ext uri="{BB962C8B-B14F-4D97-AF65-F5344CB8AC3E}">
        <p14:creationId xmlns:p14="http://schemas.microsoft.com/office/powerpoint/2010/main" val="2946748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The concept of remarkable coral regeneration is not new. There are many animals within the same phylum as stony corals, cnidaria, which have regenerative capabilities. For example, the freshwater hydra is a model organism in regenerative science because it can regenerate any small dissociated piece of its body into a complete animal. However, regeneration of colonial organisms including stony corals, is less understood. </a:t>
            </a:r>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17</a:t>
            </a:fld>
            <a:endParaRPr lang="en-US"/>
          </a:p>
        </p:txBody>
      </p:sp>
    </p:spTree>
    <p:extLst>
      <p:ext uri="{BB962C8B-B14F-4D97-AF65-F5344CB8AC3E}">
        <p14:creationId xmlns:p14="http://schemas.microsoft.com/office/powerpoint/2010/main" val="242250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Humans are also another source of physical damage, not only in recreational boating or diving accidents, but also in restoration practices. To date coral restoration programs have largely relied on the innate regenerative ability of corals to heal wounds created by propagating corals fragments to then outplant on the reef.   </a:t>
            </a:r>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18</a:t>
            </a:fld>
            <a:endParaRPr lang="en-US"/>
          </a:p>
        </p:txBody>
      </p:sp>
    </p:spTree>
    <p:extLst>
      <p:ext uri="{BB962C8B-B14F-4D97-AF65-F5344CB8AC3E}">
        <p14:creationId xmlns:p14="http://schemas.microsoft.com/office/powerpoint/2010/main" val="818176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coral regeneration process is still largely understood, we know that it requires significant energy to regenerate lost tissue and skeleton. The primary way corals acquire energy is through a symbiotic relationship with algae that live in their tissue. The coral supplies resources like nitrogen to the algae and in return the algae supply energy to the coral that they generate through photosynthesis. So the corals are receiving these energy rich resources and some of it is going to regeneration but corals have a larger energy budget than that. You can think of it as similar to having a job and when you receive money from your job you can’t put it all towards rent, you have several things you need to use that money for. </a:t>
            </a:r>
          </a:p>
        </p:txBody>
      </p:sp>
      <p:sp>
        <p:nvSpPr>
          <p:cNvPr id="4" name="Slide Number Placeholder 3"/>
          <p:cNvSpPr>
            <a:spLocks noGrp="1"/>
          </p:cNvSpPr>
          <p:nvPr>
            <p:ph type="sldNum" sz="quarter" idx="5"/>
          </p:nvPr>
        </p:nvSpPr>
        <p:spPr/>
        <p:txBody>
          <a:bodyPr/>
          <a:lstStyle/>
          <a:p>
            <a:fld id="{DA3AB592-92E5-F64F-80CD-9641E9BF2B73}" type="slidenum">
              <a:rPr lang="en-US" smtClean="0"/>
              <a:t>19</a:t>
            </a:fld>
            <a:endParaRPr lang="en-US"/>
          </a:p>
        </p:txBody>
      </p:sp>
    </p:spTree>
    <p:extLst>
      <p:ext uri="{BB962C8B-B14F-4D97-AF65-F5344CB8AC3E}">
        <p14:creationId xmlns:p14="http://schemas.microsoft.com/office/powerpoint/2010/main" val="2095849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story starts in 1997, so let’s first go back in time. In case you weren’t born yet at that point like myself, or maybe your memory is a bit hazy, I will give you some context about what was going on at the time…</a:t>
            </a:r>
          </a:p>
        </p:txBody>
      </p:sp>
      <p:sp>
        <p:nvSpPr>
          <p:cNvPr id="4" name="Slide Number Placeholder 3"/>
          <p:cNvSpPr>
            <a:spLocks noGrp="1"/>
          </p:cNvSpPr>
          <p:nvPr>
            <p:ph type="sldNum" sz="quarter" idx="5"/>
          </p:nvPr>
        </p:nvSpPr>
        <p:spPr/>
        <p:txBody>
          <a:bodyPr/>
          <a:lstStyle/>
          <a:p>
            <a:fld id="{DA3AB592-92E5-F64F-80CD-9641E9BF2B73}" type="slidenum">
              <a:rPr lang="en-US" smtClean="0"/>
              <a:t>2</a:t>
            </a:fld>
            <a:endParaRPr lang="en-US"/>
          </a:p>
        </p:txBody>
      </p:sp>
    </p:spTree>
    <p:extLst>
      <p:ext uri="{BB962C8B-B14F-4D97-AF65-F5344CB8AC3E}">
        <p14:creationId xmlns:p14="http://schemas.microsoft.com/office/powerpoint/2010/main" val="2823982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energy acquisition and how that energy is allocated to different parts of the coral energy budget is essential for realizing the ability of coral to regenerate after different wounding events.</a:t>
            </a:r>
          </a:p>
        </p:txBody>
      </p:sp>
      <p:sp>
        <p:nvSpPr>
          <p:cNvPr id="4" name="Slide Number Placeholder 3"/>
          <p:cNvSpPr>
            <a:spLocks noGrp="1"/>
          </p:cNvSpPr>
          <p:nvPr>
            <p:ph type="sldNum" sz="quarter" idx="5"/>
          </p:nvPr>
        </p:nvSpPr>
        <p:spPr/>
        <p:txBody>
          <a:bodyPr/>
          <a:lstStyle/>
          <a:p>
            <a:fld id="{DA3AB592-92E5-F64F-80CD-9641E9BF2B73}" type="slidenum">
              <a:rPr lang="en-US" smtClean="0"/>
              <a:t>20</a:t>
            </a:fld>
            <a:endParaRPr lang="en-US"/>
          </a:p>
        </p:txBody>
      </p:sp>
    </p:spTree>
    <p:extLst>
      <p:ext uri="{BB962C8B-B14F-4D97-AF65-F5344CB8AC3E}">
        <p14:creationId xmlns:p14="http://schemas.microsoft.com/office/powerpoint/2010/main" val="3640283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Connecting back to the story I opened with, tropical corals live near the upper threshold of their temperature range and in many parts of the world corals are consistently exceeding that threshold during the warmest parts of the year. The symbiosis that corals maintain with their photosynthetic algae is very sensitive to heat stress, and the uncoupling of that symbiosis is detrimental to a corals energy budget and therefore survival. And it’s not just large spikes in temperature that cause harm to corals, but increasingly warmer sea surface temperatures due to climate change can also compromise this energy budget and therefore regeneration. </a:t>
            </a:r>
          </a:p>
        </p:txBody>
      </p:sp>
      <p:sp>
        <p:nvSpPr>
          <p:cNvPr id="4" name="Slide Number Placeholder 3"/>
          <p:cNvSpPr>
            <a:spLocks noGrp="1"/>
          </p:cNvSpPr>
          <p:nvPr>
            <p:ph type="sldNum" sz="quarter" idx="5"/>
          </p:nvPr>
        </p:nvSpPr>
        <p:spPr/>
        <p:txBody>
          <a:bodyPr/>
          <a:lstStyle/>
          <a:p>
            <a:fld id="{DA3AB592-92E5-F64F-80CD-9641E9BF2B73}" type="slidenum">
              <a:rPr lang="en-US" smtClean="0"/>
              <a:t>21</a:t>
            </a:fld>
            <a:endParaRPr lang="en-US"/>
          </a:p>
        </p:txBody>
      </p:sp>
    </p:spTree>
    <p:extLst>
      <p:ext uri="{BB962C8B-B14F-4D97-AF65-F5344CB8AC3E}">
        <p14:creationId xmlns:p14="http://schemas.microsoft.com/office/powerpoint/2010/main" val="5878680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So that leads me to this outstanding question: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how does temperature, specifically ocean warming temperatures, influence the regenerative capacity of corals?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22</a:t>
            </a:fld>
            <a:endParaRPr lang="en-US"/>
          </a:p>
        </p:txBody>
      </p:sp>
    </p:spTree>
    <p:extLst>
      <p:ext uri="{BB962C8B-B14F-4D97-AF65-F5344CB8AC3E}">
        <p14:creationId xmlns:p14="http://schemas.microsoft.com/office/powerpoint/2010/main" val="12458778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hypothesized that 1: regenerative capacity decreases under warmer temperatures</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Mechanistically I anticipated this would happen by warming temperature disrupting energy acquisition and therefore increasing the cost of regeneration. I also hypothesized that regenerative capacity is dependent on wound characteristics. Given the variability in injuries that corals commonly experience, the resulting wound characteristics are likely a defining factor of regenerative capacity.  Finally, I hypothesized that regeneration comes at the cost of growth.  With the prediction that this trade off would be exacerbated at warmer temperature. </a:t>
            </a:r>
          </a:p>
          <a:p>
            <a:endParaRPr lang="en-US" dirty="0"/>
          </a:p>
          <a:p>
            <a:r>
              <a:rPr lang="en-US" dirty="0"/>
              <a:t>***are these okay to say hypothesis?*** or predictions? </a:t>
            </a:r>
          </a:p>
        </p:txBody>
      </p:sp>
      <p:sp>
        <p:nvSpPr>
          <p:cNvPr id="4" name="Slide Number Placeholder 3"/>
          <p:cNvSpPr>
            <a:spLocks noGrp="1"/>
          </p:cNvSpPr>
          <p:nvPr>
            <p:ph type="sldNum" sz="quarter" idx="5"/>
          </p:nvPr>
        </p:nvSpPr>
        <p:spPr/>
        <p:txBody>
          <a:bodyPr/>
          <a:lstStyle/>
          <a:p>
            <a:fld id="{DA3AB592-92E5-F64F-80CD-9641E9BF2B73}" type="slidenum">
              <a:rPr lang="en-US" smtClean="0"/>
              <a:t>23</a:t>
            </a:fld>
            <a:endParaRPr lang="en-US"/>
          </a:p>
        </p:txBody>
      </p:sp>
    </p:spTree>
    <p:extLst>
      <p:ext uri="{BB962C8B-B14F-4D97-AF65-F5344CB8AC3E}">
        <p14:creationId xmlns:p14="http://schemas.microsoft.com/office/powerpoint/2010/main" val="13567516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To address these hypotheses and investigate the interplay between temperature and regeneration, I conducted a controlled mesocosm experiment in Moorea, French Polynesia, focusing on the branching coral </a:t>
            </a:r>
            <a:r>
              <a:rPr lang="en-US" sz="1200" i="1" dirty="0">
                <a:effectLst/>
                <a:latin typeface="Calibri" panose="020F0502020204030204" pitchFamily="34" charset="0"/>
                <a:ea typeface="Calibri" panose="020F0502020204030204" pitchFamily="34" charset="0"/>
              </a:rPr>
              <a:t>Acropora pulchra</a:t>
            </a:r>
            <a:r>
              <a:rPr lang="en-US" sz="1200" dirty="0">
                <a:effectLst/>
                <a:latin typeface="Calibri" panose="020F0502020204030204" pitchFamily="34" charset="0"/>
                <a:ea typeface="Calibri" panose="020F0502020204030204" pitchFamily="34" charset="0"/>
              </a:rPr>
              <a:t>. I started with 108 fragments of A. pulchra which I harvested from the fringing reef on the north shore of Moorea. I transported them to Gump Marine Research station where the corals acclimated for 10 days to tank conditions before they were experimentally injured and separated into ambient or elevated temperature regimes.</a:t>
            </a:r>
            <a:r>
              <a:rPr lang="en-US" dirty="0">
                <a:effectLst/>
              </a:rPr>
              <a:t> </a:t>
            </a:r>
            <a:endParaRPr lang="en-US" dirty="0"/>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24</a:t>
            </a:fld>
            <a:endParaRPr lang="en-US"/>
          </a:p>
        </p:txBody>
      </p:sp>
    </p:spTree>
    <p:extLst>
      <p:ext uri="{BB962C8B-B14F-4D97-AF65-F5344CB8AC3E}">
        <p14:creationId xmlns:p14="http://schemas.microsoft.com/office/powerpoint/2010/main" val="1687913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subjected the corals to one of two distinct types of injuries: superficial abrasions, similar to a predation bite, and skeletal fragmentation, similar to breakage by wave action. Wound characteristics that differentiated these injuries were that the abrasions wounds were larger in surface area, but had residual pieces of tissue within the wound.  The fragmentation wounds removed significantly more skeleton, but the resulting wound area was smaller, and did not appear to have residual tissue within the wound site. </a:t>
            </a:r>
          </a:p>
          <a:p>
            <a:pPr marL="0" marR="0">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then exposed injured corals to either ambient (27.86</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or elevated (29.51</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seawater conditions to assess the impact of thermal stress as the corals regenerated.</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Throughout the experiment, we monitored various metrics of coral health and performance, including coral metabolism, photosynthesis, photosynthetic efficiency, growth, and regeneration. The experiment lasted for 19 days, and we collected data for each of these response variables at three intervals post injury, day 1, 10 and 19. </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the early days of this experiment I discovered a coral pest, a kind of flatworm that munches on Acropora in my experimental tanks, which I promptly removed, but ultimately, I had to remove a subset of corals from the analysis, so my final sample size was 71 corals. </a:t>
            </a:r>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25</a:t>
            </a:fld>
            <a:endParaRPr lang="en-US"/>
          </a:p>
        </p:txBody>
      </p:sp>
    </p:spTree>
    <p:extLst>
      <p:ext uri="{BB962C8B-B14F-4D97-AF65-F5344CB8AC3E}">
        <p14:creationId xmlns:p14="http://schemas.microsoft.com/office/powerpoint/2010/main" val="3873283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show you more up close what the wounds looked like at each interval I collected data, day 1, day 10, and day 19. The wound created by fragmentation is in the top row, you can see by day 19 this coral had regenerated new tissue across the wound site and it has also regenerated new polyps. Over all, we had 100% survival and nearly all corals displayed complete regeneration. Furthermore, we did not detect effects of temperature on regeneration. However, we did detect that tissue regen occurred sooner in abrasion wounds, and I suspect this is the phoenix effect in action. </a:t>
            </a:r>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26</a:t>
            </a:fld>
            <a:endParaRPr lang="en-US"/>
          </a:p>
        </p:txBody>
      </p:sp>
    </p:spTree>
    <p:extLst>
      <p:ext uri="{BB962C8B-B14F-4D97-AF65-F5344CB8AC3E}">
        <p14:creationId xmlns:p14="http://schemas.microsoft.com/office/powerpoint/2010/main" val="1522177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Okay, that’s good news, let’s look at another response variable to understand how regeneration is so robust. </a:t>
            </a:r>
          </a:p>
        </p:txBody>
      </p:sp>
      <p:sp>
        <p:nvSpPr>
          <p:cNvPr id="4" name="Slide Number Placeholder 3"/>
          <p:cNvSpPr>
            <a:spLocks noGrp="1"/>
          </p:cNvSpPr>
          <p:nvPr>
            <p:ph type="sldNum" sz="quarter" idx="5"/>
          </p:nvPr>
        </p:nvSpPr>
        <p:spPr/>
        <p:txBody>
          <a:bodyPr/>
          <a:lstStyle/>
          <a:p>
            <a:fld id="{DA3AB592-92E5-F64F-80CD-9641E9BF2B73}" type="slidenum">
              <a:rPr lang="en-US" smtClean="0"/>
              <a:t>27</a:t>
            </a:fld>
            <a:endParaRPr lang="en-US"/>
          </a:p>
        </p:txBody>
      </p:sp>
    </p:spTree>
    <p:extLst>
      <p:ext uri="{BB962C8B-B14F-4D97-AF65-F5344CB8AC3E}">
        <p14:creationId xmlns:p14="http://schemas.microsoft.com/office/powerpoint/2010/main" val="4276069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that’s good news, let’s look at another response variable to understand how regeneration is so robust. The figure I’m going to show you is growth rate across treatments, this is the main process that I predicted regeneration would compete for energy with. On the y axis is calcification rate which is just a fancy term for growth, it is how much new skeleton a coral is laying down under it’s tissue in mg normalized to the entire surface area of the coral and divided by day to get a daily rate. So first let’s look at the control corals, the ones who were not injured at all which is in this leftmost panel, if elevated temperature was adding stress to the coral energetic budget, we would expect to see a lower growth rate in heat treated corals…. No that wasn’t the case, interesting growth rates between treatments are basically the same, the mean rate is even slightly higher for corals at ambient temperature. Let’s look at our injured corals, the ones that were simultaneously using energy to regenerate wounds. Elevated temperature did not seem to lower growth in injured corals, perhaps with the additional costs of regeneration, we’ll see lowered growth over all, and maybe even lower growth in the elevated temperature treatment.  That also what not the case! Growth rates are very similar to the non-injured corals, and at elevated temperature mean growth rates are slightly higher for fragmented corals and slightly lower in abrasion corals, although these differences are not statistically different. </a:t>
            </a:r>
          </a:p>
        </p:txBody>
      </p:sp>
      <p:sp>
        <p:nvSpPr>
          <p:cNvPr id="4" name="Slide Number Placeholder 3"/>
          <p:cNvSpPr>
            <a:spLocks noGrp="1"/>
          </p:cNvSpPr>
          <p:nvPr>
            <p:ph type="sldNum" sz="quarter" idx="5"/>
          </p:nvPr>
        </p:nvSpPr>
        <p:spPr/>
        <p:txBody>
          <a:bodyPr/>
          <a:lstStyle/>
          <a:p>
            <a:fld id="{DA3AB592-92E5-F64F-80CD-9641E9BF2B73}" type="slidenum">
              <a:rPr lang="en-US" smtClean="0"/>
              <a:t>28</a:t>
            </a:fld>
            <a:endParaRPr lang="en-US"/>
          </a:p>
        </p:txBody>
      </p:sp>
    </p:spTree>
    <p:extLst>
      <p:ext uri="{BB962C8B-B14F-4D97-AF65-F5344CB8AC3E}">
        <p14:creationId xmlns:p14="http://schemas.microsoft.com/office/powerpoint/2010/main" val="472566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so from the results I just shared, we can see that both regeneration and growth are super robust to injury and elevated temperature. To get a more clear picture of how this is happening, we can look directly at the processes which are fueling regeneration and growth. </a:t>
            </a:r>
          </a:p>
        </p:txBody>
      </p:sp>
      <p:sp>
        <p:nvSpPr>
          <p:cNvPr id="4" name="Slide Number Placeholder 3"/>
          <p:cNvSpPr>
            <a:spLocks noGrp="1"/>
          </p:cNvSpPr>
          <p:nvPr>
            <p:ph type="sldNum" sz="quarter" idx="5"/>
          </p:nvPr>
        </p:nvSpPr>
        <p:spPr/>
        <p:txBody>
          <a:bodyPr/>
          <a:lstStyle/>
          <a:p>
            <a:fld id="{DA3AB592-92E5-F64F-80CD-9641E9BF2B73}" type="slidenum">
              <a:rPr lang="en-US" smtClean="0"/>
              <a:t>29</a:t>
            </a:fld>
            <a:endParaRPr lang="en-US"/>
          </a:p>
        </p:txBody>
      </p:sp>
    </p:spTree>
    <p:extLst>
      <p:ext uri="{BB962C8B-B14F-4D97-AF65-F5344CB8AC3E}">
        <p14:creationId xmlns:p14="http://schemas.microsoft.com/office/powerpoint/2010/main" val="1229625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In 1997, </a:t>
            </a:r>
            <a:r>
              <a:rPr lang="en-US" sz="1800" i="1" dirty="0">
                <a:effectLst/>
                <a:latin typeface="Aptos" panose="020B0004020202020204" pitchFamily="34" charset="0"/>
                <a:ea typeface="Aptos" panose="020B0004020202020204" pitchFamily="34" charset="0"/>
                <a:cs typeface="Times New Roman" panose="02020603050405020304" pitchFamily="18" charset="0"/>
              </a:rPr>
              <a:t>Harry Potter and the Philosopher’s Stone</a:t>
            </a:r>
            <a:r>
              <a:rPr lang="en-US" sz="1800" dirty="0">
                <a:effectLst/>
                <a:latin typeface="Aptos" panose="020B0004020202020204" pitchFamily="34" charset="0"/>
                <a:ea typeface="Aptos" panose="020B0004020202020204" pitchFamily="34" charset="0"/>
                <a:cs typeface="Times New Roman" panose="02020603050405020304" pitchFamily="18" charset="0"/>
              </a:rPr>
              <a:t> by J.K. Rowling was published. Also, the US space probe, Pathfinder, lands on Mars for the first time. And a personal favorite of mine, </a:t>
            </a:r>
            <a:r>
              <a:rPr lang="en-US" sz="1800" i="1" dirty="0">
                <a:effectLst/>
                <a:latin typeface="Aptos" panose="020B0004020202020204" pitchFamily="34" charset="0"/>
                <a:ea typeface="Aptos" panose="020B0004020202020204" pitchFamily="34" charset="0"/>
                <a:cs typeface="Times New Roman" panose="02020603050405020304" pitchFamily="18" charset="0"/>
              </a:rPr>
              <a:t>The Crocodile Hunter</a:t>
            </a:r>
            <a:r>
              <a:rPr lang="en-US" sz="1800" dirty="0">
                <a:effectLst/>
                <a:latin typeface="Aptos" panose="020B0004020202020204" pitchFamily="34" charset="0"/>
                <a:ea typeface="Aptos" panose="020B0004020202020204" pitchFamily="34" charset="0"/>
                <a:cs typeface="Times New Roman" panose="02020603050405020304" pitchFamily="18" charset="0"/>
              </a:rPr>
              <a:t>, starring Steve Irwin, debuts. Actually, I’m sure you all knew that already, but what you might not recall unless you are a coral reef scientist or ocean enthusiast. </a:t>
            </a:r>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3</a:t>
            </a:fld>
            <a:endParaRPr lang="en-US"/>
          </a:p>
        </p:txBody>
      </p:sp>
    </p:spTree>
    <p:extLst>
      <p:ext uri="{BB962C8B-B14F-4D97-AF65-F5344CB8AC3E}">
        <p14:creationId xmlns:p14="http://schemas.microsoft.com/office/powerpoint/2010/main" val="463757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US" sz="1800" dirty="0">
                <a:effectLst/>
                <a:latin typeface="Calibri" panose="020F0502020204030204" pitchFamily="34" charset="0"/>
                <a:ea typeface="Calibri" panose="020F0502020204030204" pitchFamily="34" charset="0"/>
              </a:rPr>
              <a:t>Elevated temperatures positively influenced net photosynthesis (</a:t>
            </a:r>
            <a:r>
              <a:rPr lang="en-US" sz="1800" dirty="0" err="1">
                <a:effectLst/>
                <a:latin typeface="Calibri" panose="020F0502020204030204" pitchFamily="34" charset="0"/>
                <a:ea typeface="Calibri" panose="020F0502020204030204" pitchFamily="34" charset="0"/>
              </a:rPr>
              <a:t>P</a:t>
            </a:r>
            <a:r>
              <a:rPr lang="en-US" sz="1800" baseline="-25000" dirty="0" err="1">
                <a:effectLst/>
                <a:latin typeface="Calibri" panose="020F0502020204030204" pitchFamily="34" charset="0"/>
                <a:ea typeface="Calibri" panose="020F0502020204030204" pitchFamily="34" charset="0"/>
              </a:rPr>
              <a:t>Net</a:t>
            </a:r>
            <a:r>
              <a:rPr lang="en-US" sz="1800" dirty="0">
                <a:effectLst/>
                <a:latin typeface="Calibri" panose="020F0502020204030204" pitchFamily="34" charset="0"/>
                <a:ea typeface="Calibri" panose="020F0502020204030204" pitchFamily="34" charset="0"/>
              </a:rPr>
              <a:t>) and daily productivity (P:R) in </a:t>
            </a:r>
            <a:r>
              <a:rPr lang="en-US" sz="1800" i="1" dirty="0">
                <a:effectLst/>
                <a:latin typeface="Calibri" panose="020F0502020204030204" pitchFamily="34" charset="0"/>
                <a:ea typeface="Calibri" panose="020F0502020204030204" pitchFamily="34" charset="0"/>
              </a:rPr>
              <a:t>A. pulchra, </a:t>
            </a:r>
            <a:r>
              <a:rPr lang="en-US" sz="1800" dirty="0">
                <a:effectLst/>
                <a:latin typeface="Calibri" panose="020F0502020204030204" pitchFamily="34" charset="0"/>
                <a:ea typeface="Calibri" panose="020F0502020204030204" pitchFamily="34" charset="0"/>
              </a:rPr>
              <a:t>particularly for injured corals. The response to elevated temperatures was most pronounced in abraded corals, which showed the greatest increase in </a:t>
            </a:r>
            <a:r>
              <a:rPr lang="en-US" sz="1800" dirty="0" err="1">
                <a:effectLst/>
                <a:latin typeface="Calibri" panose="020F0502020204030204" pitchFamily="34" charset="0"/>
                <a:ea typeface="Calibri" panose="020F0502020204030204" pitchFamily="34" charset="0"/>
              </a:rPr>
              <a:t>P</a:t>
            </a:r>
            <a:r>
              <a:rPr lang="en-US" sz="1800" baseline="-25000" dirty="0" err="1">
                <a:effectLst/>
                <a:latin typeface="Calibri" panose="020F0502020204030204" pitchFamily="34" charset="0"/>
                <a:ea typeface="Calibri" panose="020F0502020204030204" pitchFamily="34" charset="0"/>
              </a:rPr>
              <a:t>Net</a:t>
            </a:r>
            <a:r>
              <a:rPr lang="en-US" sz="1800" baseline="-25000" dirty="0">
                <a:effectLst/>
                <a:latin typeface="Calibri" panose="020F0502020204030204" pitchFamily="34" charset="0"/>
                <a:ea typeface="Calibri" panose="020F0502020204030204" pitchFamily="34" charset="0"/>
              </a:rPr>
              <a:t> </a:t>
            </a:r>
            <a:r>
              <a:rPr lang="en-US" sz="1800" dirty="0">
                <a:effectLst/>
                <a:latin typeface="Calibri" panose="020F0502020204030204" pitchFamily="34" charset="0"/>
                <a:ea typeface="Calibri" panose="020F0502020204030204" pitchFamily="34" charset="0"/>
              </a:rPr>
              <a:t>and P:R compared to fragmented or control (uninjured) corals. Despite initial increases in respiration rates at elevated temperatures, these rates declined over time, indicating that injured corals could sustain higher productivity without a corresponding increase in metabolic costs. This suggests that elevated temperatures may enhance a coral's energy acquisition and overall productivity, especially in the context regeneration. </a:t>
            </a:r>
            <a:endParaRPr lang="en-US" sz="1800"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DA3AB592-92E5-F64F-80CD-9641E9BF2B73}" type="slidenum">
              <a:rPr lang="en-US" smtClean="0"/>
              <a:t>30</a:t>
            </a:fld>
            <a:endParaRPr lang="en-US"/>
          </a:p>
        </p:txBody>
      </p:sp>
    </p:spTree>
    <p:extLst>
      <p:ext uri="{BB962C8B-B14F-4D97-AF65-F5344CB8AC3E}">
        <p14:creationId xmlns:p14="http://schemas.microsoft.com/office/powerpoint/2010/main" val="2167562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Algal symbiont performance can be measured by photosynthetic efficiency (</a:t>
            </a:r>
            <a:r>
              <a:rPr lang="en-US" sz="1800" b="0" i="0" u="none" strike="noStrike" dirty="0" err="1">
                <a:solidFill>
                  <a:srgbClr val="000000"/>
                </a:solidFill>
                <a:effectLst/>
                <a:latin typeface="Calibri" panose="020F0502020204030204" pitchFamily="34" charset="0"/>
              </a:rPr>
              <a:t>F</a:t>
            </a:r>
            <a:r>
              <a:rPr lang="en-US" sz="1800" b="0" i="0" u="none" strike="noStrike" baseline="-25000" dirty="0" err="1">
                <a:solidFill>
                  <a:srgbClr val="000000"/>
                </a:solidFill>
                <a:effectLst/>
                <a:latin typeface="Calibri" panose="020F0502020204030204" pitchFamily="34" charset="0"/>
              </a:rPr>
              <a:t>v</a:t>
            </a:r>
            <a:r>
              <a:rPr lang="en-US" sz="1800" b="0" i="0" u="none" strike="noStrike" dirty="0" err="1">
                <a:solidFill>
                  <a:srgbClr val="000000"/>
                </a:solidFill>
                <a:effectLst/>
                <a:latin typeface="Calibri" panose="020F0502020204030204" pitchFamily="34" charset="0"/>
              </a:rPr>
              <a:t>F</a:t>
            </a:r>
            <a:r>
              <a:rPr lang="en-US" sz="1800" b="0" i="0" u="none" strike="noStrike" baseline="-25000" dirty="0" err="1">
                <a:solidFill>
                  <a:srgbClr val="000000"/>
                </a:solidFill>
                <a:effectLst/>
                <a:latin typeface="Calibri" panose="020F0502020204030204" pitchFamily="34" charset="0"/>
              </a:rPr>
              <a:t>m</a:t>
            </a:r>
            <a:r>
              <a:rPr lang="en-US" sz="1800" b="0" i="0" u="none" strike="noStrike" dirty="0">
                <a:solidFill>
                  <a:srgbClr val="000000"/>
                </a:solidFill>
                <a:effectLst/>
                <a:latin typeface="Calibri" panose="020F0502020204030204" pitchFamily="34" charset="0"/>
              </a:rPr>
              <a:t>), or the maximum dark-adapted quantum yield of PSII (Maxwell and Johnson, 2000). Sustained decreases in </a:t>
            </a:r>
            <a:r>
              <a:rPr lang="en-US" sz="1800" b="0" i="0" u="none" strike="noStrike" dirty="0" err="1">
                <a:solidFill>
                  <a:srgbClr val="000000"/>
                </a:solidFill>
                <a:effectLst/>
                <a:latin typeface="Calibri" panose="020F0502020204030204" pitchFamily="34" charset="0"/>
              </a:rPr>
              <a:t>F</a:t>
            </a:r>
            <a:r>
              <a:rPr lang="en-US" sz="1800" b="0" i="0" u="none" strike="noStrike" baseline="-25000" dirty="0" err="1">
                <a:solidFill>
                  <a:srgbClr val="000000"/>
                </a:solidFill>
                <a:effectLst/>
                <a:latin typeface="Calibri" panose="020F0502020204030204" pitchFamily="34" charset="0"/>
              </a:rPr>
              <a:t>v</a:t>
            </a:r>
            <a:r>
              <a:rPr lang="en-US" sz="1800" b="0" i="0" u="none" strike="noStrike" dirty="0" err="1">
                <a:solidFill>
                  <a:srgbClr val="000000"/>
                </a:solidFill>
                <a:effectLst/>
                <a:latin typeface="Calibri" panose="020F0502020204030204" pitchFamily="34" charset="0"/>
              </a:rPr>
              <a:t>F</a:t>
            </a:r>
            <a:r>
              <a:rPr lang="en-US" sz="1800" b="0" i="0" u="none" strike="noStrike" baseline="-25000" dirty="0" err="1">
                <a:solidFill>
                  <a:srgbClr val="000000"/>
                </a:solidFill>
                <a:effectLst/>
                <a:latin typeface="Calibri" panose="020F0502020204030204" pitchFamily="34" charset="0"/>
              </a:rPr>
              <a:t>m</a:t>
            </a:r>
            <a:r>
              <a:rPr lang="en-US" sz="1800" b="0" i="0" u="none" strike="noStrike" dirty="0">
                <a:solidFill>
                  <a:srgbClr val="000000"/>
                </a:solidFill>
                <a:effectLst/>
                <a:latin typeface="Calibri" panose="020F0502020204030204" pitchFamily="34" charset="0"/>
              </a:rPr>
              <a:t> are interpreted as </a:t>
            </a:r>
            <a:r>
              <a:rPr lang="en-US" sz="1800" b="0" i="0" u="none" strike="noStrike" dirty="0" err="1">
                <a:solidFill>
                  <a:srgbClr val="000000"/>
                </a:solidFill>
                <a:effectLst/>
                <a:latin typeface="Calibri" panose="020F0502020204030204" pitchFamily="34" charset="0"/>
              </a:rPr>
              <a:t>photoinhibitory</a:t>
            </a:r>
            <a:r>
              <a:rPr lang="en-US" sz="1800" b="0" i="0" u="none" strike="noStrike" dirty="0">
                <a:solidFill>
                  <a:srgbClr val="000000"/>
                </a:solidFill>
                <a:effectLst/>
                <a:latin typeface="Calibri" panose="020F0502020204030204" pitchFamily="34" charset="0"/>
              </a:rPr>
              <a:t> damage in response to environmental stressors primarily temperature stress. </a:t>
            </a:r>
            <a:r>
              <a:rPr lang="en-US" sz="1800" dirty="0">
                <a:effectLst/>
                <a:latin typeface="Calibri" panose="020F0502020204030204" pitchFamily="34" charset="0"/>
                <a:ea typeface="Calibri" panose="020F0502020204030204" pitchFamily="34" charset="0"/>
              </a:rPr>
              <a:t>Elevated temperatures negatively affected the photosynthetic efficiency (</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v</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m</a:t>
            </a:r>
            <a:r>
              <a:rPr lang="en-US" sz="1800" dirty="0">
                <a:effectLst/>
                <a:latin typeface="Calibri" panose="020F0502020204030204" pitchFamily="34" charset="0"/>
                <a:ea typeface="Calibri" panose="020F0502020204030204" pitchFamily="34" charset="0"/>
              </a:rPr>
              <a:t>) of </a:t>
            </a:r>
            <a:r>
              <a:rPr lang="en-US" sz="1800" i="1" dirty="0">
                <a:effectLst/>
                <a:latin typeface="Calibri" panose="020F0502020204030204" pitchFamily="34" charset="0"/>
                <a:ea typeface="Calibri" panose="020F0502020204030204" pitchFamily="34" charset="0"/>
              </a:rPr>
              <a:t>A. pulchra</a:t>
            </a:r>
            <a:r>
              <a:rPr lang="en-US" sz="1800" dirty="0">
                <a:effectLst/>
                <a:latin typeface="Calibri" panose="020F0502020204030204" pitchFamily="34" charset="0"/>
                <a:ea typeface="Calibri" panose="020F0502020204030204" pitchFamily="34" charset="0"/>
              </a:rPr>
              <a:t> over time. Specifically, </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v</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m</a:t>
            </a:r>
            <a:r>
              <a:rPr lang="en-US" sz="1800" dirty="0">
                <a:effectLst/>
                <a:latin typeface="Calibri" panose="020F0502020204030204" pitchFamily="34" charset="0"/>
                <a:ea typeface="Calibri" panose="020F0502020204030204" pitchFamily="34" charset="0"/>
              </a:rPr>
              <a:t> decreased more significantly in corals exposed to elevated temperatures compared to those in ambient temperatures, with the greatest decline observed in control (uninjured) corals. Overall, elevated temperatures led to a 3% drop in </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v</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m</a:t>
            </a:r>
            <a:r>
              <a:rPr lang="en-US" sz="1800" dirty="0">
                <a:effectLst/>
                <a:latin typeface="Calibri" panose="020F0502020204030204" pitchFamily="34" charset="0"/>
                <a:ea typeface="Calibri" panose="020F0502020204030204" pitchFamily="34" charset="0"/>
              </a:rPr>
              <a:t>, highlighting the potential stress impact on the photosynthetic machinery of corals under heat stress conditions. </a:t>
            </a: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31</a:t>
            </a:fld>
            <a:endParaRPr lang="en-US"/>
          </a:p>
        </p:txBody>
      </p:sp>
    </p:spTree>
    <p:extLst>
      <p:ext uri="{BB962C8B-B14F-4D97-AF65-F5344CB8AC3E}">
        <p14:creationId xmlns:p14="http://schemas.microsoft.com/office/powerpoint/2010/main" val="3039605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Algal symbiont performance can be measured by photosynthetic efficiency (</a:t>
            </a:r>
            <a:r>
              <a:rPr lang="en-US" sz="1800" b="0" i="0" u="none" strike="noStrike" dirty="0" err="1">
                <a:solidFill>
                  <a:srgbClr val="000000"/>
                </a:solidFill>
                <a:effectLst/>
                <a:latin typeface="Calibri" panose="020F0502020204030204" pitchFamily="34" charset="0"/>
              </a:rPr>
              <a:t>F</a:t>
            </a:r>
            <a:r>
              <a:rPr lang="en-US" sz="1800" b="0" i="0" u="none" strike="noStrike" baseline="-25000" dirty="0" err="1">
                <a:solidFill>
                  <a:srgbClr val="000000"/>
                </a:solidFill>
                <a:effectLst/>
                <a:latin typeface="Calibri" panose="020F0502020204030204" pitchFamily="34" charset="0"/>
              </a:rPr>
              <a:t>v</a:t>
            </a:r>
            <a:r>
              <a:rPr lang="en-US" sz="1800" b="0" i="0" u="none" strike="noStrike" dirty="0" err="1">
                <a:solidFill>
                  <a:srgbClr val="000000"/>
                </a:solidFill>
                <a:effectLst/>
                <a:latin typeface="Calibri" panose="020F0502020204030204" pitchFamily="34" charset="0"/>
              </a:rPr>
              <a:t>F</a:t>
            </a:r>
            <a:r>
              <a:rPr lang="en-US" sz="1800" b="0" i="0" u="none" strike="noStrike" baseline="-25000" dirty="0" err="1">
                <a:solidFill>
                  <a:srgbClr val="000000"/>
                </a:solidFill>
                <a:effectLst/>
                <a:latin typeface="Calibri" panose="020F0502020204030204" pitchFamily="34" charset="0"/>
              </a:rPr>
              <a:t>m</a:t>
            </a:r>
            <a:r>
              <a:rPr lang="en-US" sz="1800" b="0" i="0" u="none" strike="noStrike" dirty="0">
                <a:solidFill>
                  <a:srgbClr val="000000"/>
                </a:solidFill>
                <a:effectLst/>
                <a:latin typeface="Calibri" panose="020F0502020204030204" pitchFamily="34" charset="0"/>
              </a:rPr>
              <a:t>), or the maximum dark-adapted quantum yield of PSII (Maxwell and Johnson, 2000). Sustained decreases in </a:t>
            </a:r>
            <a:r>
              <a:rPr lang="en-US" sz="1800" b="0" i="0" u="none" strike="noStrike" dirty="0" err="1">
                <a:solidFill>
                  <a:srgbClr val="000000"/>
                </a:solidFill>
                <a:effectLst/>
                <a:latin typeface="Calibri" panose="020F0502020204030204" pitchFamily="34" charset="0"/>
              </a:rPr>
              <a:t>F</a:t>
            </a:r>
            <a:r>
              <a:rPr lang="en-US" sz="1800" b="0" i="0" u="none" strike="noStrike" baseline="-25000" dirty="0" err="1">
                <a:solidFill>
                  <a:srgbClr val="000000"/>
                </a:solidFill>
                <a:effectLst/>
                <a:latin typeface="Calibri" panose="020F0502020204030204" pitchFamily="34" charset="0"/>
              </a:rPr>
              <a:t>v</a:t>
            </a:r>
            <a:r>
              <a:rPr lang="en-US" sz="1800" b="0" i="0" u="none" strike="noStrike" dirty="0" err="1">
                <a:solidFill>
                  <a:srgbClr val="000000"/>
                </a:solidFill>
                <a:effectLst/>
                <a:latin typeface="Calibri" panose="020F0502020204030204" pitchFamily="34" charset="0"/>
              </a:rPr>
              <a:t>F</a:t>
            </a:r>
            <a:r>
              <a:rPr lang="en-US" sz="1800" b="0" i="0" u="none" strike="noStrike" baseline="-25000" dirty="0" err="1">
                <a:solidFill>
                  <a:srgbClr val="000000"/>
                </a:solidFill>
                <a:effectLst/>
                <a:latin typeface="Calibri" panose="020F0502020204030204" pitchFamily="34" charset="0"/>
              </a:rPr>
              <a:t>m</a:t>
            </a:r>
            <a:r>
              <a:rPr lang="en-US" sz="1800" b="0" i="0" u="none" strike="noStrike" dirty="0">
                <a:solidFill>
                  <a:srgbClr val="000000"/>
                </a:solidFill>
                <a:effectLst/>
                <a:latin typeface="Calibri" panose="020F0502020204030204" pitchFamily="34" charset="0"/>
              </a:rPr>
              <a:t> are interpreted as </a:t>
            </a:r>
            <a:r>
              <a:rPr lang="en-US" sz="1800" b="0" i="0" u="none" strike="noStrike" dirty="0" err="1">
                <a:solidFill>
                  <a:srgbClr val="000000"/>
                </a:solidFill>
                <a:effectLst/>
                <a:latin typeface="Calibri" panose="020F0502020204030204" pitchFamily="34" charset="0"/>
              </a:rPr>
              <a:t>photoinhibitory</a:t>
            </a:r>
            <a:r>
              <a:rPr lang="en-US" sz="1800" b="0" i="0" u="none" strike="noStrike" dirty="0">
                <a:solidFill>
                  <a:srgbClr val="000000"/>
                </a:solidFill>
                <a:effectLst/>
                <a:latin typeface="Calibri" panose="020F0502020204030204" pitchFamily="34" charset="0"/>
              </a:rPr>
              <a:t> damage in response to environmental stressors primarily temperature stress. </a:t>
            </a:r>
            <a:r>
              <a:rPr lang="en-US" sz="1800" dirty="0">
                <a:effectLst/>
                <a:latin typeface="Calibri" panose="020F0502020204030204" pitchFamily="34" charset="0"/>
                <a:ea typeface="Calibri" panose="020F0502020204030204" pitchFamily="34" charset="0"/>
              </a:rPr>
              <a:t>Elevated temperatures negatively affected the photosynthetic efficiency (</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v</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m</a:t>
            </a:r>
            <a:r>
              <a:rPr lang="en-US" sz="1800" dirty="0">
                <a:effectLst/>
                <a:latin typeface="Calibri" panose="020F0502020204030204" pitchFamily="34" charset="0"/>
                <a:ea typeface="Calibri" panose="020F0502020204030204" pitchFamily="34" charset="0"/>
              </a:rPr>
              <a:t>) of </a:t>
            </a:r>
            <a:r>
              <a:rPr lang="en-US" sz="1800" i="1" dirty="0">
                <a:effectLst/>
                <a:latin typeface="Calibri" panose="020F0502020204030204" pitchFamily="34" charset="0"/>
                <a:ea typeface="Calibri" panose="020F0502020204030204" pitchFamily="34" charset="0"/>
              </a:rPr>
              <a:t>A. pulchra</a:t>
            </a:r>
            <a:r>
              <a:rPr lang="en-US" sz="1800" dirty="0">
                <a:effectLst/>
                <a:latin typeface="Calibri" panose="020F0502020204030204" pitchFamily="34" charset="0"/>
                <a:ea typeface="Calibri" panose="020F0502020204030204" pitchFamily="34" charset="0"/>
              </a:rPr>
              <a:t> over time. Specifically, </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v</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m</a:t>
            </a:r>
            <a:r>
              <a:rPr lang="en-US" sz="1800" dirty="0">
                <a:effectLst/>
                <a:latin typeface="Calibri" panose="020F0502020204030204" pitchFamily="34" charset="0"/>
                <a:ea typeface="Calibri" panose="020F0502020204030204" pitchFamily="34" charset="0"/>
              </a:rPr>
              <a:t> decreased more significantly in corals exposed to elevated temperatures compared to those in ambient temperatures, with the greatest decline observed in control (uninjured) corals. Overall, elevated temperatures led to a 3% drop in </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v</a:t>
            </a:r>
            <a:r>
              <a:rPr lang="en-US" sz="1800" dirty="0" err="1">
                <a:effectLst/>
                <a:latin typeface="Calibri" panose="020F0502020204030204" pitchFamily="34" charset="0"/>
                <a:ea typeface="Calibri" panose="020F0502020204030204" pitchFamily="34" charset="0"/>
              </a:rPr>
              <a:t>F</a:t>
            </a:r>
            <a:r>
              <a:rPr lang="en-US" sz="1800" baseline="-25000" dirty="0" err="1">
                <a:effectLst/>
                <a:latin typeface="Calibri" panose="020F0502020204030204" pitchFamily="34" charset="0"/>
                <a:ea typeface="Calibri" panose="020F0502020204030204" pitchFamily="34" charset="0"/>
              </a:rPr>
              <a:t>m</a:t>
            </a:r>
            <a:r>
              <a:rPr lang="en-US" sz="1800" dirty="0">
                <a:effectLst/>
                <a:latin typeface="Calibri" panose="020F0502020204030204" pitchFamily="34" charset="0"/>
                <a:ea typeface="Calibri" panose="020F0502020204030204" pitchFamily="34" charset="0"/>
              </a:rPr>
              <a:t>, highlighting the potential stress impact on the photosynthetic machinery of corals under heat stress conditions. </a:t>
            </a:r>
            <a:endParaRPr lang="en-US" sz="1800" dirty="0">
              <a:effectLst/>
              <a:latin typeface="Arial" panose="020B0604020202020204" pitchFamily="34" charset="0"/>
              <a:ea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32</a:t>
            </a:fld>
            <a:endParaRPr lang="en-US"/>
          </a:p>
        </p:txBody>
      </p:sp>
    </p:spTree>
    <p:extLst>
      <p:ext uri="{BB962C8B-B14F-4D97-AF65-F5344CB8AC3E}">
        <p14:creationId xmlns:p14="http://schemas.microsoft.com/office/powerpoint/2010/main" val="3488022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tos" panose="020B0004020202020204" pitchFamily="34" charset="0"/>
              </a:rPr>
              <a:t>Let’s now revisit my hypotheses. I hypothesized that regenerative capacity would decrease under warming conditions. I found that this was not the case for A. pulchra in this experiment, as there was no effect of temperature on regeneration. However, our respirometry results suggest that the dynamics of energy acquisition do depend on temperature.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tos" panose="020B0004020202020204" pitchFamily="34" charset="0"/>
              </a:rPr>
              <a:t>I hypothesized that regenerative capacity is dependent on wound characteristics, however A. pulchra was robust to both injury types in this experiment despite the different wound characteristics they created.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ptos" panose="020B0004020202020204" pitchFamily="34" charset="0"/>
              </a:rPr>
              <a:t>Lastly, my third hypothesis was that regeneration would come at the cost of growth. A. pulchra displayed rapid growth rates throughout this experiment regardless of treatment. </a:t>
            </a:r>
          </a:p>
        </p:txBody>
      </p:sp>
      <p:sp>
        <p:nvSpPr>
          <p:cNvPr id="4" name="Slide Number Placeholder 3"/>
          <p:cNvSpPr>
            <a:spLocks noGrp="1"/>
          </p:cNvSpPr>
          <p:nvPr>
            <p:ph type="sldNum" sz="quarter" idx="5"/>
          </p:nvPr>
        </p:nvSpPr>
        <p:spPr/>
        <p:txBody>
          <a:bodyPr/>
          <a:lstStyle/>
          <a:p>
            <a:fld id="{DA3AB592-92E5-F64F-80CD-9641E9BF2B73}" type="slidenum">
              <a:rPr lang="en-US" smtClean="0"/>
              <a:t>33</a:t>
            </a:fld>
            <a:endParaRPr lang="en-US"/>
          </a:p>
        </p:txBody>
      </p:sp>
    </p:spTree>
    <p:extLst>
      <p:ext uri="{BB962C8B-B14F-4D97-AF65-F5344CB8AC3E}">
        <p14:creationId xmlns:p14="http://schemas.microsoft.com/office/powerpoint/2010/main" val="3011968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rPr>
              <a:t>This study aimed to address how warming oceans influence the balance between energy acquisition, allocation, and utilization during coral regeneration.</a:t>
            </a:r>
            <a:r>
              <a:rPr lang="en-US" dirty="0">
                <a:effectLst/>
              </a:rPr>
              <a:t> </a:t>
            </a:r>
            <a:r>
              <a:rPr lang="en-US" sz="1200" dirty="0">
                <a:effectLst/>
                <a:latin typeface="Calibri" panose="020F0502020204030204" pitchFamily="34" charset="0"/>
                <a:ea typeface="Calibri" panose="020F0502020204030204" pitchFamily="34" charset="0"/>
              </a:rPr>
              <a:t>We found that</a:t>
            </a:r>
            <a:r>
              <a:rPr lang="en-US" sz="1200" i="1" dirty="0">
                <a:effectLst/>
                <a:latin typeface="Calibri" panose="020F0502020204030204" pitchFamily="34" charset="0"/>
                <a:ea typeface="Calibri" panose="020F0502020204030204" pitchFamily="34" charset="0"/>
              </a:rPr>
              <a:t> Acropora pulchra</a:t>
            </a:r>
            <a:r>
              <a:rPr lang="en-US" sz="1200" dirty="0">
                <a:effectLst/>
                <a:latin typeface="Calibri" panose="020F0502020204030204" pitchFamily="34" charset="0"/>
                <a:ea typeface="Calibri" panose="020F0502020204030204" pitchFamily="34" charset="0"/>
              </a:rPr>
              <a:t> exhibits a robust capacity for tissue regeneration under heat stress, without compromising growth rates. We also found that elevated temperatures enhanced productivity, suggesting that these corals can effectively allocate energy towards regeneration even under thermal stress.</a:t>
            </a:r>
            <a:r>
              <a:rPr lang="en-US" dirty="0">
                <a:effectLst/>
              </a:rPr>
              <a:t> </a:t>
            </a:r>
            <a:r>
              <a:rPr lang="en-US" sz="1200" dirty="0">
                <a:effectLst/>
                <a:latin typeface="Calibri" panose="020F0502020204030204" pitchFamily="34" charset="0"/>
                <a:ea typeface="Calibri" panose="020F0502020204030204" pitchFamily="34" charset="0"/>
              </a:rPr>
              <a:t>However, this increased productivity came at the cost of reduced photosynthetic efficiency, indicating potential long-term stress on the coral-algal symbiosis. </a:t>
            </a:r>
            <a:endParaRPr lang="en-US" dirty="0"/>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34</a:t>
            </a:fld>
            <a:endParaRPr lang="en-US"/>
          </a:p>
        </p:txBody>
      </p:sp>
    </p:spTree>
    <p:extLst>
      <p:ext uri="{BB962C8B-B14F-4D97-AF65-F5344CB8AC3E}">
        <p14:creationId xmlns:p14="http://schemas.microsoft.com/office/powerpoint/2010/main" val="4054010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My overall conclusions for this study are that 1. </a:t>
            </a:r>
            <a:r>
              <a:rPr lang="en-US" sz="1800" dirty="0">
                <a:effectLst/>
                <a:latin typeface="Aptos" panose="020B0004020202020204" pitchFamily="34" charset="0"/>
                <a:ea typeface="Arial" panose="020B0604020202020204" pitchFamily="34" charset="0"/>
              </a:rPr>
              <a:t>High regenerative capacity underscores coral resilience, 2) </a:t>
            </a:r>
            <a:r>
              <a:rPr lang="en-US" sz="1800" dirty="0">
                <a:effectLst/>
                <a:latin typeface="Aptos" panose="020B0004020202020204" pitchFamily="34" charset="0"/>
                <a:ea typeface="Calibri" panose="020F0502020204030204" pitchFamily="34" charset="0"/>
              </a:rPr>
              <a:t>Robust mechanisms of energy acquisition, allocation, and utilization </a:t>
            </a:r>
            <a:r>
              <a:rPr lang="en-US" sz="1800" dirty="0">
                <a:latin typeface="Aptos" panose="020B0004020202020204" pitchFamily="34" charset="0"/>
                <a:ea typeface="Calibri" panose="020F0502020204030204" pitchFamily="34" charset="0"/>
              </a:rPr>
              <a:t>drive the success of </a:t>
            </a:r>
            <a:r>
              <a:rPr lang="en-US" sz="1800" dirty="0">
                <a:effectLst/>
                <a:latin typeface="Aptos" panose="020B0004020202020204" pitchFamily="34" charset="0"/>
                <a:ea typeface="Calibri" panose="020F0502020204030204" pitchFamily="34" charset="0"/>
              </a:rPr>
              <a:t>coral regeneration</a:t>
            </a:r>
            <a:r>
              <a:rPr lang="en-US" sz="1800" dirty="0">
                <a:effectLst/>
                <a:latin typeface="Calibri" panose="020F0502020204030204" pitchFamily="34" charset="0"/>
                <a:ea typeface="Calibri" panose="020F0502020204030204" pitchFamily="34" charset="0"/>
              </a:rPr>
              <a:t>, 3) </a:t>
            </a:r>
            <a:r>
              <a:rPr lang="en-US" sz="1800" dirty="0">
                <a:effectLst/>
                <a:latin typeface="Aptos" panose="020B0004020202020204" pitchFamily="34" charset="0"/>
                <a:ea typeface="Arial" panose="020B0604020202020204" pitchFamily="34" charset="0"/>
              </a:rPr>
              <a:t>The interplay between warming and symbiosis is dynamic, but </a:t>
            </a:r>
            <a:r>
              <a:rPr lang="en-US" sz="1800" dirty="0">
                <a:latin typeface="Aptos" panose="020B0004020202020204" pitchFamily="34" charset="0"/>
                <a:ea typeface="Arial" panose="020B0604020202020204" pitchFamily="34" charset="0"/>
              </a:rPr>
              <a:t>it is </a:t>
            </a:r>
            <a:r>
              <a:rPr lang="en-US" sz="1800" dirty="0">
                <a:effectLst/>
                <a:latin typeface="Aptos" panose="020B0004020202020204" pitchFamily="34" charset="0"/>
                <a:ea typeface="Arial" panose="020B0604020202020204" pitchFamily="34" charset="0"/>
              </a:rPr>
              <a:t>crucial in anticipating how coral resilience will be altered by climate change and 4) </a:t>
            </a:r>
            <a:r>
              <a:rPr lang="en-US" sz="1800" dirty="0">
                <a:effectLst/>
                <a:latin typeface="Calibri" panose="020F0502020204030204" pitchFamily="34" charset="0"/>
                <a:ea typeface="Calibri" panose="020F0502020204030204" pitchFamily="34" charset="0"/>
              </a:rPr>
              <a:t>this knowledge can inform the selection of coral species and genotypes for restoration projects, ensuring that the chosen corals possess the necessary traits to withstand thermal stress and recover from injuries. Integrating physiological insights into restoration practices will be crucial for developing effect strategies to restore and preserve coral reefs in a rapidly changing climate.</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35</a:t>
            </a:fld>
            <a:endParaRPr lang="en-US"/>
          </a:p>
        </p:txBody>
      </p:sp>
    </p:spTree>
    <p:extLst>
      <p:ext uri="{BB962C8B-B14F-4D97-AF65-F5344CB8AC3E}">
        <p14:creationId xmlns:p14="http://schemas.microsoft.com/office/powerpoint/2010/main" val="26616803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36</a:t>
            </a:fld>
            <a:endParaRPr lang="en-US"/>
          </a:p>
        </p:txBody>
      </p:sp>
    </p:spTree>
    <p:extLst>
      <p:ext uri="{BB962C8B-B14F-4D97-AF65-F5344CB8AC3E}">
        <p14:creationId xmlns:p14="http://schemas.microsoft.com/office/powerpoint/2010/main" val="1037867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Is that 1997 through 98 was an El Nino year, and ocean temperatures got very warm and stayed warm for a long time. It resulted in the first ever recorded global mass coral bleaching event and it impacted coral reefs around the world. </a:t>
            </a:r>
          </a:p>
        </p:txBody>
      </p:sp>
      <p:sp>
        <p:nvSpPr>
          <p:cNvPr id="4" name="Slide Number Placeholder 3"/>
          <p:cNvSpPr>
            <a:spLocks noGrp="1"/>
          </p:cNvSpPr>
          <p:nvPr>
            <p:ph type="sldNum" sz="quarter" idx="5"/>
          </p:nvPr>
        </p:nvSpPr>
        <p:spPr/>
        <p:txBody>
          <a:bodyPr/>
          <a:lstStyle/>
          <a:p>
            <a:fld id="{DA3AB592-92E5-F64F-80CD-9641E9BF2B73}" type="slidenum">
              <a:rPr lang="en-US" smtClean="0"/>
              <a:t>4</a:t>
            </a:fld>
            <a:endParaRPr lang="en-US"/>
          </a:p>
        </p:txBody>
      </p:sp>
    </p:spTree>
    <p:extLst>
      <p:ext uri="{BB962C8B-B14F-4D97-AF65-F5344CB8AC3E}">
        <p14:creationId xmlns:p14="http://schemas.microsoft.com/office/powerpoint/2010/main" val="4035383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l </a:t>
            </a:r>
            <a:r>
              <a:rPr lang="en-US" dirty="0" err="1"/>
              <a:t>nino</a:t>
            </a:r>
            <a:r>
              <a:rPr lang="en-US" dirty="0"/>
              <a:t> </a:t>
            </a:r>
          </a:p>
        </p:txBody>
      </p:sp>
      <p:sp>
        <p:nvSpPr>
          <p:cNvPr id="4" name="Slide Number Placeholder 3"/>
          <p:cNvSpPr>
            <a:spLocks noGrp="1"/>
          </p:cNvSpPr>
          <p:nvPr>
            <p:ph type="sldNum" sz="quarter" idx="5"/>
          </p:nvPr>
        </p:nvSpPr>
        <p:spPr/>
        <p:txBody>
          <a:bodyPr/>
          <a:lstStyle/>
          <a:p>
            <a:fld id="{DA3AB592-92E5-F64F-80CD-9641E9BF2B73}" type="slidenum">
              <a:rPr lang="en-US" smtClean="0"/>
              <a:t>5</a:t>
            </a:fld>
            <a:endParaRPr lang="en-US"/>
          </a:p>
        </p:txBody>
      </p:sp>
    </p:spTree>
    <p:extLst>
      <p:ext uri="{BB962C8B-B14F-4D97-AF65-F5344CB8AC3E}">
        <p14:creationId xmlns:p14="http://schemas.microsoft.com/office/powerpoint/2010/main" val="3826885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6</a:t>
            </a:fld>
            <a:endParaRPr lang="en-US"/>
          </a:p>
        </p:txBody>
      </p:sp>
    </p:spTree>
    <p:extLst>
      <p:ext uri="{BB962C8B-B14F-4D97-AF65-F5344CB8AC3E}">
        <p14:creationId xmlns:p14="http://schemas.microsoft.com/office/powerpoint/2010/main" val="1382111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rPr>
              <a:t>And unfortunately, this event resulted in a loss of at least 15% of the worlds coral reefs. </a:t>
            </a:r>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7</a:t>
            </a:fld>
            <a:endParaRPr lang="en-US"/>
          </a:p>
        </p:txBody>
      </p:sp>
    </p:spTree>
    <p:extLst>
      <p:ext uri="{BB962C8B-B14F-4D97-AF65-F5344CB8AC3E}">
        <p14:creationId xmlns:p14="http://schemas.microsoft.com/office/powerpoint/2010/main" val="1979355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rPr>
              <a:t>Is that 1997 through 98 was an El Nino year, and ocean temperatures got very warm and stayed warm for a long time. It resulted in the first ever recorded global mass coral bleaching event and it impacted coral reefs around the world. This map shows all the reefs which were impacted. </a:t>
            </a:r>
            <a:endParaRPr lang="en-US" dirty="0"/>
          </a:p>
          <a:p>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8</a:t>
            </a:fld>
            <a:endParaRPr lang="en-US"/>
          </a:p>
        </p:txBody>
      </p:sp>
    </p:spTree>
    <p:extLst>
      <p:ext uri="{BB962C8B-B14F-4D97-AF65-F5344CB8AC3E}">
        <p14:creationId xmlns:p14="http://schemas.microsoft.com/office/powerpoint/2010/main" val="498196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rPr>
              <a:t>The dots in this map represent all of the reef which were impacted during this mass bleaching. Unfortunately, this resulted in a loss of at least 15% of the worlds coral reefs. To take a closer look at this event, I want to in to zoom to the south pacific, to a specific atoll in French Polynesia called </a:t>
            </a:r>
            <a:r>
              <a:rPr lang="en-US" sz="1800" dirty="0" err="1">
                <a:effectLst/>
              </a:rPr>
              <a:t>Rangiroa</a:t>
            </a:r>
            <a:r>
              <a:rPr lang="en-US" sz="1800" dirty="0">
                <a:effectLst/>
              </a:rPr>
              <a:t> during this 1997-98 global coral bleaching event. On the inside of this atoll within the lagoon, at a site called motu </a:t>
            </a:r>
            <a:r>
              <a:rPr lang="en-US" sz="1800" dirty="0" err="1">
                <a:effectLst/>
              </a:rPr>
              <a:t>tivaru</a:t>
            </a:r>
            <a:r>
              <a:rPr lang="en-US" sz="1800" dirty="0">
                <a:effectLst/>
              </a:rPr>
              <a:t>, there </a:t>
            </a:r>
            <a:r>
              <a:rPr lang="en-US" sz="1200" dirty="0">
                <a:effectLst/>
                <a:latin typeface="Aptos" panose="020B0004020202020204" pitchFamily="34" charset="0"/>
                <a:ea typeface="Aptos" panose="020B0004020202020204" pitchFamily="34" charset="0"/>
                <a:cs typeface="Times New Roman" panose="02020603050405020304" pitchFamily="18" charset="0"/>
              </a:rPr>
              <a:t>was an assemblage of massive corals, of the genus Porites. </a:t>
            </a:r>
            <a:endParaRPr lang="en-US" dirty="0"/>
          </a:p>
        </p:txBody>
      </p:sp>
      <p:sp>
        <p:nvSpPr>
          <p:cNvPr id="4" name="Slide Number Placeholder 3"/>
          <p:cNvSpPr>
            <a:spLocks noGrp="1"/>
          </p:cNvSpPr>
          <p:nvPr>
            <p:ph type="sldNum" sz="quarter" idx="5"/>
          </p:nvPr>
        </p:nvSpPr>
        <p:spPr/>
        <p:txBody>
          <a:bodyPr/>
          <a:lstStyle/>
          <a:p>
            <a:fld id="{DA3AB592-92E5-F64F-80CD-9641E9BF2B73}" type="slidenum">
              <a:rPr lang="en-US" smtClean="0"/>
              <a:t>9</a:t>
            </a:fld>
            <a:endParaRPr lang="en-US"/>
          </a:p>
        </p:txBody>
      </p:sp>
    </p:spTree>
    <p:extLst>
      <p:ext uri="{BB962C8B-B14F-4D97-AF65-F5344CB8AC3E}">
        <p14:creationId xmlns:p14="http://schemas.microsoft.com/office/powerpoint/2010/main" val="4966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FB725C1-F97D-704A-84BA-D6FD88BBF3EF}" type="datetime1">
              <a:rPr lang="en-US" smtClean="0"/>
              <a:t>7/19/24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0BFE3F-9587-EB42-AFCD-F663C06607FC}" type="datetime1">
              <a:rPr lang="en-US" smtClean="0"/>
              <a:t>7/19/24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91349F-DBC4-3642-96FB-4100B172A2C3}" type="datetime1">
              <a:rPr lang="en-US" smtClean="0"/>
              <a:t>7/19/24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1B9E9A-91B2-6341-8BA2-C17BC1FC5824}" type="datetime1">
              <a:rPr lang="en-US" smtClean="0"/>
              <a:t>7/19/24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7070A1-3A7D-5646-8214-681A56ECE825}" type="datetime1">
              <a:rPr lang="en-US" smtClean="0"/>
              <a:t>7/19/24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57F2F96-59CA-504C-A0AF-29A4C83BD780}" type="datetime1">
              <a:rPr lang="en-US" smtClean="0"/>
              <a:t>7/19/24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7970895-90E5-EC4C-90F0-7F40A3FA57AF}" type="datetime1">
              <a:rPr lang="en-US" smtClean="0"/>
              <a:t>7/19/24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1F4916-FF10-3249-A9F7-271AB958EEA0}" type="datetime1">
              <a:rPr lang="en-US" smtClean="0"/>
              <a:t>7/19/24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087AF2-4556-5742-BDB5-03B83EDFEB7D}" type="datetime1">
              <a:rPr lang="en-US" smtClean="0"/>
              <a:t>7/19/24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43A354-EDBC-5C4F-A9A8-7FF891E60444}" type="datetime1">
              <a:rPr lang="en-US" smtClean="0"/>
              <a:t>7/19/24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43B0AC1-B501-234C-9B82-6E5C4B2A0C55}" type="datetime1">
              <a:rPr lang="en-US" smtClean="0"/>
              <a:t>7/19/24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FA01DB-4892-7241-A664-CAD4E7D0663B}" type="datetime1">
              <a:rPr lang="en-US" smtClean="0"/>
              <a:t>7/19/24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sv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5.png"/><Relationship Id="rId4" Type="http://schemas.openxmlformats.org/officeDocument/2006/relationships/image" Target="../media/image38.jpeg"/></Relationships>
</file>

<file path=ppt/slides/_rels/slide2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1.jpeg"/><Relationship Id="rId7"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38.jpeg"/><Relationship Id="rId11" Type="http://schemas.openxmlformats.org/officeDocument/2006/relationships/image" Target="../media/image40.svg"/><Relationship Id="rId5" Type="http://schemas.openxmlformats.org/officeDocument/2006/relationships/image" Target="../media/image43.jpeg"/><Relationship Id="rId10" Type="http://schemas.openxmlformats.org/officeDocument/2006/relationships/image" Target="../media/image39.png"/><Relationship Id="rId4" Type="http://schemas.openxmlformats.org/officeDocument/2006/relationships/image" Target="../media/image42.jpeg"/><Relationship Id="rId9"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3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49.jp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51.png"/><Relationship Id="rId4" Type="http://schemas.openxmlformats.org/officeDocument/2006/relationships/image" Target="../media/image50.jp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A logo with a blue and white design&#10;&#10;Description automatically generated">
            <a:extLst>
              <a:ext uri="{FF2B5EF4-FFF2-40B4-BE49-F238E27FC236}">
                <a16:creationId xmlns:a16="http://schemas.microsoft.com/office/drawing/2014/main" id="{C8B54996-777C-1082-F5F6-0359F52EC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5829300"/>
            <a:ext cx="4267200" cy="4267200"/>
          </a:xfrm>
          <a:prstGeom prst="rect">
            <a:avLst/>
          </a:prstGeom>
        </p:spPr>
      </p:pic>
      <p:sp>
        <p:nvSpPr>
          <p:cNvPr id="3" name="TextBox 2">
            <a:extLst>
              <a:ext uri="{FF2B5EF4-FFF2-40B4-BE49-F238E27FC236}">
                <a16:creationId xmlns:a16="http://schemas.microsoft.com/office/drawing/2014/main" id="{6099B837-A967-DBD2-8C29-F2E8CE14CEFE}"/>
              </a:ext>
            </a:extLst>
          </p:cNvPr>
          <p:cNvSpPr txBox="1"/>
          <p:nvPr/>
        </p:nvSpPr>
        <p:spPr>
          <a:xfrm>
            <a:off x="4572000" y="2598732"/>
            <a:ext cx="9144000" cy="5089535"/>
          </a:xfrm>
          <a:prstGeom prst="rect">
            <a:avLst/>
          </a:prstGeom>
          <a:noFill/>
        </p:spPr>
        <p:txBody>
          <a:bodyPr wrap="square">
            <a:spAutoFit/>
          </a:bodyPr>
          <a:lstStyle/>
          <a:p>
            <a:pPr marL="0" marR="0" algn="ctr">
              <a:lnSpc>
                <a:spcPct val="115000"/>
              </a:lnSpc>
              <a:spcBef>
                <a:spcPts val="0"/>
              </a:spcBef>
              <a:spcAft>
                <a:spcPts val="300"/>
              </a:spcAft>
            </a:pPr>
            <a:r>
              <a:rPr lang="en-US" sz="4000" dirty="0">
                <a:effectLst/>
                <a:latin typeface="Aptos" panose="020B0004020202020204" pitchFamily="34" charset="0"/>
                <a:ea typeface="Calibri" panose="020F0502020204030204" pitchFamily="34" charset="0"/>
              </a:rPr>
              <a:t>Host and symbiont physiology during wound regeneration in fragmented and abraded </a:t>
            </a:r>
            <a:r>
              <a:rPr lang="en-US" sz="4000" i="1" dirty="0">
                <a:effectLst/>
                <a:latin typeface="Aptos" panose="020B0004020202020204" pitchFamily="34" charset="0"/>
                <a:ea typeface="Calibri" panose="020F0502020204030204" pitchFamily="34" charset="0"/>
              </a:rPr>
              <a:t>Acropora pulchra</a:t>
            </a:r>
            <a:r>
              <a:rPr lang="en-US" sz="4000" dirty="0">
                <a:effectLst/>
                <a:latin typeface="Aptos" panose="020B0004020202020204" pitchFamily="34" charset="0"/>
                <a:ea typeface="Calibri" panose="020F0502020204030204" pitchFamily="34" charset="0"/>
              </a:rPr>
              <a:t> under heat stress.</a:t>
            </a:r>
            <a:r>
              <a:rPr lang="en-US" sz="4000" dirty="0">
                <a:effectLst/>
                <a:latin typeface="Aptos" panose="020B0004020202020204" pitchFamily="34" charset="0"/>
                <a:ea typeface="Arial" panose="020B0604020202020204" pitchFamily="34" charset="0"/>
              </a:rPr>
              <a:t> </a:t>
            </a:r>
          </a:p>
          <a:p>
            <a:pPr marL="0" marR="0" algn="ctr">
              <a:lnSpc>
                <a:spcPct val="115000"/>
              </a:lnSpc>
              <a:spcBef>
                <a:spcPts val="0"/>
              </a:spcBef>
              <a:spcAft>
                <a:spcPts val="300"/>
              </a:spcAft>
            </a:pPr>
            <a:endParaRPr lang="en-US" sz="4000" dirty="0">
              <a:latin typeface="Aptos" panose="020B0004020202020204" pitchFamily="34" charset="0"/>
              <a:ea typeface="Arial" panose="020B0604020202020204" pitchFamily="34" charset="0"/>
            </a:endParaRPr>
          </a:p>
          <a:p>
            <a:pPr marL="0" marR="0" algn="ctr">
              <a:lnSpc>
                <a:spcPct val="115000"/>
              </a:lnSpc>
              <a:spcBef>
                <a:spcPts val="0"/>
              </a:spcBef>
              <a:spcAft>
                <a:spcPts val="300"/>
              </a:spcAft>
            </a:pPr>
            <a:r>
              <a:rPr lang="en-US" sz="4000" dirty="0">
                <a:effectLst/>
                <a:latin typeface="Aptos" panose="020B0004020202020204" pitchFamily="34" charset="0"/>
                <a:ea typeface="Arial" panose="020B0604020202020204" pitchFamily="34" charset="0"/>
              </a:rPr>
              <a:t>Ninah Munk </a:t>
            </a:r>
            <a:br>
              <a:rPr lang="en-US" sz="4000" dirty="0">
                <a:effectLst/>
                <a:latin typeface="Aptos" panose="020B0004020202020204" pitchFamily="34" charset="0"/>
                <a:ea typeface="Arial" panose="020B0604020202020204" pitchFamily="34" charset="0"/>
              </a:rPr>
            </a:br>
            <a:r>
              <a:rPr lang="en-US" sz="4000" dirty="0">
                <a:effectLst/>
                <a:latin typeface="Aptos" panose="020B0004020202020204" pitchFamily="34" charset="0"/>
                <a:ea typeface="Arial" panose="020B0604020202020204" pitchFamily="34" charset="0"/>
              </a:rPr>
              <a:t>Adrian</a:t>
            </a:r>
          </a:p>
        </p:txBody>
      </p:sp>
      <p:sp>
        <p:nvSpPr>
          <p:cNvPr id="5" name="Slide Number Placeholder 4">
            <a:extLst>
              <a:ext uri="{FF2B5EF4-FFF2-40B4-BE49-F238E27FC236}">
                <a16:creationId xmlns:a16="http://schemas.microsoft.com/office/drawing/2014/main" id="{EA764701-44F5-BFB0-87D6-70F8664C8F21}"/>
              </a:ext>
            </a:extLst>
          </p:cNvPr>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187377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6" name="Picture 4">
            <a:extLst>
              <a:ext uri="{FF2B5EF4-FFF2-40B4-BE49-F238E27FC236}">
                <a16:creationId xmlns:a16="http://schemas.microsoft.com/office/drawing/2014/main" id="{17C7B4D3-0575-80A4-44AD-D52334CF20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0"/>
            <a:ext cx="13716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114682F-EE63-12DB-2312-BB295411F184}"/>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392737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showing the number of pores&#10;&#10;Description automatically generated">
            <a:extLst>
              <a:ext uri="{FF2B5EF4-FFF2-40B4-BE49-F238E27FC236}">
                <a16:creationId xmlns:a16="http://schemas.microsoft.com/office/drawing/2014/main" id="{1AEE1CA3-FF4F-4F19-D7F0-3FA5B35EE0C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09" b="25532"/>
          <a:stretch/>
        </p:blipFill>
        <p:spPr>
          <a:xfrm>
            <a:off x="2651760" y="685800"/>
            <a:ext cx="12984480" cy="9601200"/>
          </a:xfrm>
          <a:prstGeom prst="rect">
            <a:avLst/>
          </a:prstGeom>
        </p:spPr>
      </p:pic>
      <p:sp>
        <p:nvSpPr>
          <p:cNvPr id="3" name="TextBox 2">
            <a:extLst>
              <a:ext uri="{FF2B5EF4-FFF2-40B4-BE49-F238E27FC236}">
                <a16:creationId xmlns:a16="http://schemas.microsoft.com/office/drawing/2014/main" id="{9022E31C-298F-81B3-5D9B-E0B3429F9E8E}"/>
              </a:ext>
            </a:extLst>
          </p:cNvPr>
          <p:cNvSpPr txBox="1"/>
          <p:nvPr/>
        </p:nvSpPr>
        <p:spPr>
          <a:xfrm>
            <a:off x="15392400" y="9524263"/>
            <a:ext cx="2743200" cy="523220"/>
          </a:xfrm>
          <a:prstGeom prst="rect">
            <a:avLst/>
          </a:prstGeom>
          <a:noFill/>
        </p:spPr>
        <p:txBody>
          <a:bodyPr wrap="square" rtlCol="0">
            <a:spAutoFit/>
          </a:bodyPr>
          <a:lstStyle/>
          <a:p>
            <a:r>
              <a:rPr lang="en-US" sz="2800" dirty="0" err="1"/>
              <a:t>Roff</a:t>
            </a:r>
            <a:r>
              <a:rPr lang="en-US" sz="2800" dirty="0"/>
              <a:t> et. al., 2014</a:t>
            </a:r>
          </a:p>
        </p:txBody>
      </p:sp>
      <p:sp>
        <p:nvSpPr>
          <p:cNvPr id="4" name="Rectangle 3">
            <a:extLst>
              <a:ext uri="{FF2B5EF4-FFF2-40B4-BE49-F238E27FC236}">
                <a16:creationId xmlns:a16="http://schemas.microsoft.com/office/drawing/2014/main" id="{79BF429E-5459-A131-6594-5B5CB6543FE8}"/>
              </a:ext>
            </a:extLst>
          </p:cNvPr>
          <p:cNvSpPr/>
          <p:nvPr/>
        </p:nvSpPr>
        <p:spPr>
          <a:xfrm>
            <a:off x="9144000" y="1028700"/>
            <a:ext cx="5709684" cy="8757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0F4D5AC8-451D-63C5-FD53-7F1504BBDF3D}"/>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26723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ssive lobe coral Porites lobata French polynesia Massive lobe coral underwater, Porites lobata, on shallow ocean floor in the lagoon of Huahine island, Pacific ocean, French Polynesia coral porites stock pictures, royalty-free photos &amp; images">
            <a:extLst>
              <a:ext uri="{FF2B5EF4-FFF2-40B4-BE49-F238E27FC236}">
                <a16:creationId xmlns:a16="http://schemas.microsoft.com/office/drawing/2014/main" id="{4516D562-20E3-C3FB-6650-218AF3507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 y="0"/>
            <a:ext cx="18297144" cy="12198096"/>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2362200" y="1943100"/>
            <a:ext cx="3505200" cy="5562600"/>
          </a:xfrm>
          <a:custGeom>
            <a:avLst/>
            <a:gdLst/>
            <a:ahLst/>
            <a:cxnLst/>
            <a:rect l="l" t="t" r="r" b="b"/>
            <a:pathLst>
              <a:path w="6131052" h="8229600">
                <a:moveTo>
                  <a:pt x="0" y="0"/>
                </a:moveTo>
                <a:lnTo>
                  <a:pt x="6131052" y="0"/>
                </a:lnTo>
                <a:lnTo>
                  <a:pt x="6131052" y="8229600"/>
                </a:lnTo>
                <a:lnTo>
                  <a:pt x="0" y="8229600"/>
                </a:lnTo>
                <a:lnTo>
                  <a:pt x="0" y="0"/>
                </a:lnTo>
                <a:close/>
              </a:path>
            </a:pathLst>
          </a:custGeom>
          <a:blipFill>
            <a:blip r:embed="rId4"/>
            <a:stretch>
              <a:fillRect/>
            </a:stretch>
          </a:blipFill>
        </p:spPr>
        <p:txBody>
          <a:bodyPr/>
          <a:lstStyle/>
          <a:p>
            <a:endParaRPr lang="en-US"/>
          </a:p>
        </p:txBody>
      </p:sp>
      <p:sp>
        <p:nvSpPr>
          <p:cNvPr id="3" name="Slide Number Placeholder 2">
            <a:extLst>
              <a:ext uri="{FF2B5EF4-FFF2-40B4-BE49-F238E27FC236}">
                <a16:creationId xmlns:a16="http://schemas.microsoft.com/office/drawing/2014/main" id="{C3BE4EEB-9FEF-4227-4483-0ABAD7D278C2}"/>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5E0BA002-88C0-7C9B-F308-FE015406F166}"/>
              </a:ext>
            </a:extLst>
          </p:cNvPr>
          <p:cNvSpPr txBox="1"/>
          <p:nvPr/>
        </p:nvSpPr>
        <p:spPr>
          <a:xfrm>
            <a:off x="-19493" y="0"/>
            <a:ext cx="18288000" cy="523220"/>
          </a:xfrm>
          <a:prstGeom prst="rect">
            <a:avLst/>
          </a:prstGeom>
          <a:solidFill>
            <a:schemeClr val="bg1"/>
          </a:solidFill>
        </p:spPr>
        <p:txBody>
          <a:bodyPr wrap="square" rtlCol="0">
            <a:spAutoFit/>
          </a:bodyPr>
          <a:lstStyle/>
          <a:p>
            <a:r>
              <a:rPr lang="en-US" sz="2800" dirty="0">
                <a:latin typeface="Calibri Light" panose="020F0302020204030204" pitchFamily="34" charset="0"/>
                <a:cs typeface="Calibri Light" panose="020F0302020204030204" pitchFamily="34" charset="0"/>
              </a:rPr>
              <a:t> </a:t>
            </a:r>
          </a:p>
        </p:txBody>
      </p:sp>
      <p:sp>
        <p:nvSpPr>
          <p:cNvPr id="6" name="TextBox 5">
            <a:extLst>
              <a:ext uri="{FF2B5EF4-FFF2-40B4-BE49-F238E27FC236}">
                <a16:creationId xmlns:a16="http://schemas.microsoft.com/office/drawing/2014/main" id="{6E45E228-E12B-91E2-697A-90B13130745A}"/>
              </a:ext>
            </a:extLst>
          </p:cNvPr>
          <p:cNvSpPr txBox="1"/>
          <p:nvPr/>
        </p:nvSpPr>
        <p:spPr>
          <a:xfrm>
            <a:off x="5630530" y="0"/>
            <a:ext cx="1497205" cy="523220"/>
          </a:xfrm>
          <a:prstGeom prst="rect">
            <a:avLst/>
          </a:prstGeom>
          <a:noFill/>
        </p:spPr>
        <p:txBody>
          <a:bodyPr wrap="none" rtlCol="0">
            <a:spAutoFit/>
          </a:bodyPr>
          <a:lstStyle/>
          <a:p>
            <a:r>
              <a:rPr lang="en-US" sz="2800" dirty="0">
                <a:latin typeface="Calibri Light" panose="020F0302020204030204" pitchFamily="34" charset="0"/>
                <a:cs typeface="Calibri Light" panose="020F0302020204030204" pitchFamily="34" charset="0"/>
              </a:rPr>
              <a:t>Methods</a:t>
            </a:r>
          </a:p>
        </p:txBody>
      </p:sp>
      <p:sp>
        <p:nvSpPr>
          <p:cNvPr id="7" name="TextBox 6">
            <a:extLst>
              <a:ext uri="{FF2B5EF4-FFF2-40B4-BE49-F238E27FC236}">
                <a16:creationId xmlns:a16="http://schemas.microsoft.com/office/drawing/2014/main" id="{4E8A89C5-53A7-1102-F70E-E8A2B605ABD1}"/>
              </a:ext>
            </a:extLst>
          </p:cNvPr>
          <p:cNvSpPr txBox="1"/>
          <p:nvPr/>
        </p:nvSpPr>
        <p:spPr>
          <a:xfrm>
            <a:off x="10684001" y="0"/>
            <a:ext cx="1208408" cy="523220"/>
          </a:xfrm>
          <a:prstGeom prst="rect">
            <a:avLst/>
          </a:prstGeom>
          <a:noFill/>
        </p:spPr>
        <p:txBody>
          <a:bodyPr wrap="none" rtlCol="0">
            <a:spAutoFit/>
          </a:bodyPr>
          <a:lstStyle/>
          <a:p>
            <a:r>
              <a:rPr lang="en-US" sz="2800" dirty="0">
                <a:latin typeface="Calibri Light" panose="020F0302020204030204" pitchFamily="34" charset="0"/>
                <a:cs typeface="Calibri Light" panose="020F0302020204030204" pitchFamily="34" charset="0"/>
              </a:rPr>
              <a:t>Results</a:t>
            </a:r>
          </a:p>
        </p:txBody>
      </p:sp>
      <p:sp>
        <p:nvSpPr>
          <p:cNvPr id="8" name="TextBox 7">
            <a:extLst>
              <a:ext uri="{FF2B5EF4-FFF2-40B4-BE49-F238E27FC236}">
                <a16:creationId xmlns:a16="http://schemas.microsoft.com/office/drawing/2014/main" id="{ADAAE759-E6D6-9AD7-62BF-1C5B943C89C2}"/>
              </a:ext>
            </a:extLst>
          </p:cNvPr>
          <p:cNvSpPr txBox="1"/>
          <p:nvPr/>
        </p:nvSpPr>
        <p:spPr>
          <a:xfrm>
            <a:off x="16197277" y="0"/>
            <a:ext cx="1758815" cy="523220"/>
          </a:xfrm>
          <a:prstGeom prst="rect">
            <a:avLst/>
          </a:prstGeom>
          <a:noFill/>
        </p:spPr>
        <p:txBody>
          <a:bodyPr wrap="none" rtlCol="0">
            <a:spAutoFit/>
          </a:bodyPr>
          <a:lstStyle/>
          <a:p>
            <a:r>
              <a:rPr lang="en-US" sz="2800" dirty="0">
                <a:latin typeface="Calibri Light" panose="020F0302020204030204" pitchFamily="34" charset="0"/>
                <a:cs typeface="Calibri Light" panose="020F0302020204030204" pitchFamily="34" charset="0"/>
              </a:rPr>
              <a:t>Conclusion</a:t>
            </a:r>
          </a:p>
        </p:txBody>
      </p:sp>
      <p:sp>
        <p:nvSpPr>
          <p:cNvPr id="9" name="TextBox 8">
            <a:extLst>
              <a:ext uri="{FF2B5EF4-FFF2-40B4-BE49-F238E27FC236}">
                <a16:creationId xmlns:a16="http://schemas.microsoft.com/office/drawing/2014/main" id="{CBAAAE81-B6B1-F5D0-4B74-4FD9E453B761}"/>
              </a:ext>
            </a:extLst>
          </p:cNvPr>
          <p:cNvSpPr txBox="1"/>
          <p:nvPr/>
        </p:nvSpPr>
        <p:spPr>
          <a:xfrm>
            <a:off x="188688" y="0"/>
            <a:ext cx="2060885" cy="523220"/>
          </a:xfrm>
          <a:prstGeom prst="rect">
            <a:avLst/>
          </a:prstGeom>
          <a:noFill/>
        </p:spPr>
        <p:txBody>
          <a:bodyPr wrap="none" rtlCol="0">
            <a:spAutoFit/>
          </a:bodyPr>
          <a:lstStyle/>
          <a:p>
            <a:r>
              <a:rPr lang="en-US" sz="2800" b="1" dirty="0">
                <a:latin typeface="Calibri Light" panose="020F0302020204030204" pitchFamily="34" charset="0"/>
                <a:cs typeface="Calibri Light" panose="020F0302020204030204" pitchFamily="34" charset="0"/>
              </a:rPr>
              <a:t>Introduction</a:t>
            </a:r>
          </a:p>
        </p:txBody>
      </p:sp>
      <p:sp>
        <p:nvSpPr>
          <p:cNvPr id="2" name="Slide Number Placeholder 1">
            <a:extLst>
              <a:ext uri="{FF2B5EF4-FFF2-40B4-BE49-F238E27FC236}">
                <a16:creationId xmlns:a16="http://schemas.microsoft.com/office/drawing/2014/main" id="{4514AE82-2397-3683-EB4F-18BCE658961A}"/>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835033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a:extLst>
              <a:ext uri="{FF2B5EF4-FFF2-40B4-BE49-F238E27FC236}">
                <a16:creationId xmlns:a16="http://schemas.microsoft.com/office/drawing/2014/main" id="{8BF9741F-11C9-A3DB-12B2-269C136D39D7}"/>
              </a:ext>
            </a:extLst>
          </p:cNvPr>
          <p:cNvGrpSpPr/>
          <p:nvPr/>
        </p:nvGrpSpPr>
        <p:grpSpPr>
          <a:xfrm>
            <a:off x="342899" y="571500"/>
            <a:ext cx="9366380" cy="6629400"/>
            <a:chOff x="6781800" y="1257300"/>
            <a:chExt cx="8991600" cy="5777909"/>
          </a:xfrm>
        </p:grpSpPr>
        <p:pic>
          <p:nvPicPr>
            <p:cNvPr id="7" name="Picture 6" descr="A collage of corals and fish&#10;&#10;Description automatically generated">
              <a:extLst>
                <a:ext uri="{FF2B5EF4-FFF2-40B4-BE49-F238E27FC236}">
                  <a16:creationId xmlns:a16="http://schemas.microsoft.com/office/drawing/2014/main" id="{AF536984-FA94-BC78-C12F-0F1051F222CA}"/>
                </a:ext>
              </a:extLst>
            </p:cNvPr>
            <p:cNvPicPr>
              <a:picLocks noChangeAspect="1"/>
            </p:cNvPicPr>
            <p:nvPr/>
          </p:nvPicPr>
          <p:blipFill rotWithShape="1">
            <a:blip r:embed="rId3">
              <a:extLst>
                <a:ext uri="{28A0092B-C50C-407E-A947-70E740481C1C}">
                  <a14:useLocalDpi xmlns:a14="http://schemas.microsoft.com/office/drawing/2010/main" val="0"/>
                </a:ext>
              </a:extLst>
            </a:blip>
            <a:srcRect t="50000" r="33730" b="7223"/>
            <a:stretch/>
          </p:blipFill>
          <p:spPr>
            <a:xfrm>
              <a:off x="6781800" y="4139609"/>
              <a:ext cx="8991600" cy="2895600"/>
            </a:xfrm>
            <a:prstGeom prst="rect">
              <a:avLst/>
            </a:prstGeom>
          </p:spPr>
        </p:pic>
        <p:pic>
          <p:nvPicPr>
            <p:cNvPr id="8" name="Picture 7" descr="A collage of corals and fish&#10;&#10;Description automatically generated">
              <a:extLst>
                <a:ext uri="{FF2B5EF4-FFF2-40B4-BE49-F238E27FC236}">
                  <a16:creationId xmlns:a16="http://schemas.microsoft.com/office/drawing/2014/main" id="{3F8D2825-51FF-F543-04A1-5976DFE9AC73}"/>
                </a:ext>
              </a:extLst>
            </p:cNvPr>
            <p:cNvPicPr>
              <a:picLocks noChangeAspect="1"/>
            </p:cNvPicPr>
            <p:nvPr/>
          </p:nvPicPr>
          <p:blipFill rotWithShape="1">
            <a:blip r:embed="rId3">
              <a:extLst>
                <a:ext uri="{28A0092B-C50C-407E-A947-70E740481C1C}">
                  <a14:useLocalDpi xmlns:a14="http://schemas.microsoft.com/office/drawing/2010/main" val="0"/>
                </a:ext>
              </a:extLst>
            </a:blip>
            <a:srcRect t="-657" r="33730" b="57880"/>
            <a:stretch/>
          </p:blipFill>
          <p:spPr>
            <a:xfrm>
              <a:off x="6781800" y="1257300"/>
              <a:ext cx="8991600" cy="2895600"/>
            </a:xfrm>
            <a:prstGeom prst="rect">
              <a:avLst/>
            </a:prstGeom>
          </p:spPr>
        </p:pic>
      </p:grpSp>
      <p:sp>
        <p:nvSpPr>
          <p:cNvPr id="10" name="TextBox 9">
            <a:extLst>
              <a:ext uri="{FF2B5EF4-FFF2-40B4-BE49-F238E27FC236}">
                <a16:creationId xmlns:a16="http://schemas.microsoft.com/office/drawing/2014/main" id="{4842F495-0EDB-17A8-FB52-21B1A6F39884}"/>
              </a:ext>
            </a:extLst>
          </p:cNvPr>
          <p:cNvSpPr txBox="1"/>
          <p:nvPr/>
        </p:nvSpPr>
        <p:spPr>
          <a:xfrm>
            <a:off x="7220338" y="7200900"/>
            <a:ext cx="3505200" cy="400110"/>
          </a:xfrm>
          <a:prstGeom prst="rect">
            <a:avLst/>
          </a:prstGeom>
          <a:noFill/>
        </p:spPr>
        <p:txBody>
          <a:bodyPr wrap="square" rtlCol="0">
            <a:spAutoFit/>
          </a:bodyPr>
          <a:lstStyle/>
          <a:p>
            <a:r>
              <a:rPr lang="en-US" sz="2000" dirty="0"/>
              <a:t>Knoester et. al., 2014</a:t>
            </a:r>
          </a:p>
        </p:txBody>
      </p:sp>
      <p:pic>
        <p:nvPicPr>
          <p:cNvPr id="12" name="Picture 11" descr="A close up of a fish&#10;&#10;Description automatically generated">
            <a:extLst>
              <a:ext uri="{FF2B5EF4-FFF2-40B4-BE49-F238E27FC236}">
                <a16:creationId xmlns:a16="http://schemas.microsoft.com/office/drawing/2014/main" id="{3A1F6034-103C-1B32-3CB0-9AA08237A4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93751">
            <a:off x="392701" y="7012790"/>
            <a:ext cx="3875800" cy="2819400"/>
          </a:xfrm>
          <a:prstGeom prst="rect">
            <a:avLst/>
          </a:prstGeom>
        </p:spPr>
      </p:pic>
      <p:sp>
        <p:nvSpPr>
          <p:cNvPr id="3" name="Freeform 2">
            <a:extLst>
              <a:ext uri="{FF2B5EF4-FFF2-40B4-BE49-F238E27FC236}">
                <a16:creationId xmlns:a16="http://schemas.microsoft.com/office/drawing/2014/main" id="{824C451F-5DD5-FEB0-D615-FE0AA24A6408}"/>
              </a:ext>
            </a:extLst>
          </p:cNvPr>
          <p:cNvSpPr/>
          <p:nvPr/>
        </p:nvSpPr>
        <p:spPr>
          <a:xfrm>
            <a:off x="10052738" y="2788372"/>
            <a:ext cx="8028432" cy="5634118"/>
          </a:xfrm>
          <a:custGeom>
            <a:avLst/>
            <a:gdLst/>
            <a:ahLst/>
            <a:cxnLst/>
            <a:rect l="l" t="t" r="r" b="b"/>
            <a:pathLst>
              <a:path w="10972800" h="8229600">
                <a:moveTo>
                  <a:pt x="0" y="0"/>
                </a:moveTo>
                <a:lnTo>
                  <a:pt x="10972800" y="0"/>
                </a:lnTo>
                <a:lnTo>
                  <a:pt x="10972800" y="8229600"/>
                </a:lnTo>
                <a:lnTo>
                  <a:pt x="0" y="8229600"/>
                </a:lnTo>
                <a:lnTo>
                  <a:pt x="0" y="0"/>
                </a:lnTo>
                <a:close/>
              </a:path>
            </a:pathLst>
          </a:custGeom>
          <a:blipFill>
            <a:blip r:embed="rId5"/>
            <a:stretch>
              <a:fillRect/>
            </a:stretch>
          </a:blipFill>
        </p:spPr>
        <p:txBody>
          <a:bodyPr/>
          <a:lstStyle/>
          <a:p>
            <a:endParaRPr lang="en-US"/>
          </a:p>
        </p:txBody>
      </p:sp>
      <p:sp>
        <p:nvSpPr>
          <p:cNvPr id="5" name="Slide Number Placeholder 4">
            <a:extLst>
              <a:ext uri="{FF2B5EF4-FFF2-40B4-BE49-F238E27FC236}">
                <a16:creationId xmlns:a16="http://schemas.microsoft.com/office/drawing/2014/main" id="{650017AC-AD6B-5D74-1E1F-793E57DAD639}"/>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695458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29B886D8-7035-75AA-9077-234B22FEAEF3}"/>
              </a:ext>
            </a:extLst>
          </p:cNvPr>
          <p:cNvSpPr txBox="1"/>
          <p:nvPr/>
        </p:nvSpPr>
        <p:spPr>
          <a:xfrm>
            <a:off x="0" y="0"/>
            <a:ext cx="18288000" cy="523220"/>
          </a:xfrm>
          <a:prstGeom prst="rect">
            <a:avLst/>
          </a:prstGeom>
          <a:solidFill>
            <a:schemeClr val="tx1"/>
          </a:solidFill>
          <a:ln>
            <a:solidFill>
              <a:schemeClr val="tx1"/>
            </a:solidFill>
          </a:ln>
        </p:spPr>
        <p:txBody>
          <a:bodyPr wrap="square" rtlCol="0">
            <a:spAutoFit/>
          </a:bodyPr>
          <a:lstStyle/>
          <a:p>
            <a:r>
              <a:rPr lang="en-US" sz="2800" dirty="0">
                <a:latin typeface="Calibri Light" panose="020F0302020204030204" pitchFamily="34" charset="0"/>
                <a:cs typeface="Calibri Light" panose="020F0302020204030204" pitchFamily="34" charset="0"/>
              </a:rPr>
              <a:t> </a:t>
            </a:r>
          </a:p>
        </p:txBody>
      </p:sp>
      <p:sp>
        <p:nvSpPr>
          <p:cNvPr id="9" name="TextBox 8">
            <a:extLst>
              <a:ext uri="{FF2B5EF4-FFF2-40B4-BE49-F238E27FC236}">
                <a16:creationId xmlns:a16="http://schemas.microsoft.com/office/drawing/2014/main" id="{B8ABC721-0FEE-7586-0EE1-4F96F7F02780}"/>
              </a:ext>
            </a:extLst>
          </p:cNvPr>
          <p:cNvSpPr txBox="1"/>
          <p:nvPr/>
        </p:nvSpPr>
        <p:spPr>
          <a:xfrm>
            <a:off x="188688" y="0"/>
            <a:ext cx="2060885" cy="523220"/>
          </a:xfrm>
          <a:prstGeom prst="rect">
            <a:avLst/>
          </a:prstGeom>
          <a:noFill/>
        </p:spPr>
        <p:txBody>
          <a:bodyPr wrap="none" rtlCol="0">
            <a:spAutoFit/>
          </a:bodyPr>
          <a:lstStyle/>
          <a:p>
            <a:r>
              <a:rPr lang="en-US" sz="2800" b="1" dirty="0">
                <a:solidFill>
                  <a:schemeClr val="bg1"/>
                </a:solidFill>
                <a:latin typeface="Calibri Light" panose="020F0302020204030204" pitchFamily="34" charset="0"/>
                <a:cs typeface="Calibri Light" panose="020F0302020204030204" pitchFamily="34" charset="0"/>
              </a:rPr>
              <a:t>Introduction</a:t>
            </a:r>
          </a:p>
        </p:txBody>
      </p:sp>
      <p:pic>
        <p:nvPicPr>
          <p:cNvPr id="17410" name="Picture 2">
            <a:extLst>
              <a:ext uri="{FF2B5EF4-FFF2-40B4-BE49-F238E27FC236}">
                <a16:creationId xmlns:a16="http://schemas.microsoft.com/office/drawing/2014/main" id="{075E97C1-FEF4-B245-455D-9B9EEAA089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56" t="-381"/>
          <a:stretch/>
        </p:blipFill>
        <p:spPr bwMode="auto">
          <a:xfrm>
            <a:off x="0" y="569147"/>
            <a:ext cx="7772400" cy="741400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86CD46-CCAD-BF43-1AF3-473179FCD4C2}"/>
              </a:ext>
            </a:extLst>
          </p:cNvPr>
          <p:cNvSpPr txBox="1"/>
          <p:nvPr/>
        </p:nvSpPr>
        <p:spPr>
          <a:xfrm>
            <a:off x="81093" y="7583038"/>
            <a:ext cx="3276670" cy="400110"/>
          </a:xfrm>
          <a:prstGeom prst="rect">
            <a:avLst/>
          </a:prstGeom>
          <a:noFill/>
        </p:spPr>
        <p:txBody>
          <a:bodyPr wrap="square" rtlCol="0">
            <a:spAutoFit/>
          </a:bodyPr>
          <a:lstStyle/>
          <a:p>
            <a:r>
              <a:rPr lang="en-US" sz="2000" dirty="0">
                <a:solidFill>
                  <a:schemeClr val="bg1"/>
                </a:solidFill>
              </a:rPr>
              <a:t>Edmunds et. al., 2017</a:t>
            </a:r>
          </a:p>
        </p:txBody>
      </p:sp>
      <p:pic>
        <p:nvPicPr>
          <p:cNvPr id="17414" name="Picture 6" descr="Large 'herbivores of the sea' help keep coral reefs healthy">
            <a:extLst>
              <a:ext uri="{FF2B5EF4-FFF2-40B4-BE49-F238E27FC236}">
                <a16:creationId xmlns:a16="http://schemas.microsoft.com/office/drawing/2014/main" id="{97A943C8-6518-C9EC-A9D8-17789842FA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6300" b="6963"/>
          <a:stretch/>
        </p:blipFill>
        <p:spPr bwMode="auto">
          <a:xfrm>
            <a:off x="4572000" y="1817093"/>
            <a:ext cx="8042453" cy="7614573"/>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F216DABC-7E31-82DB-72F5-5A9DC1110815}"/>
              </a:ext>
            </a:extLst>
          </p:cNvPr>
          <p:cNvGrpSpPr/>
          <p:nvPr/>
        </p:nvGrpSpPr>
        <p:grpSpPr>
          <a:xfrm>
            <a:off x="9864547" y="3077130"/>
            <a:ext cx="8423453" cy="7224933"/>
            <a:chOff x="7467600" y="2275625"/>
            <a:chExt cx="6858000" cy="6178334"/>
          </a:xfrm>
        </p:grpSpPr>
        <p:pic>
          <p:nvPicPr>
            <p:cNvPr id="17416" name="Picture 8" descr="Difference in wound-healing rates in the corals inhabiting the two... |  Download Scientific Diagram">
              <a:extLst>
                <a:ext uri="{FF2B5EF4-FFF2-40B4-BE49-F238E27FC236}">
                  <a16:creationId xmlns:a16="http://schemas.microsoft.com/office/drawing/2014/main" id="{F0AFD38E-FB0C-B92F-91EE-78B9D08713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07" t="9259" r="5844" b="50371"/>
            <a:stretch/>
          </p:blipFill>
          <p:spPr bwMode="auto">
            <a:xfrm>
              <a:off x="7467600" y="2275625"/>
              <a:ext cx="6858000" cy="308916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Difference in wound-healing rates in the corals inhabiting the two... |  Download Scientific Diagram">
              <a:extLst>
                <a:ext uri="{FF2B5EF4-FFF2-40B4-BE49-F238E27FC236}">
                  <a16:creationId xmlns:a16="http://schemas.microsoft.com/office/drawing/2014/main" id="{1F48EF5C-48B0-79C2-023C-EAB716F82E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07" t="59630" r="5844"/>
            <a:stretch/>
          </p:blipFill>
          <p:spPr bwMode="auto">
            <a:xfrm>
              <a:off x="7467600" y="5364792"/>
              <a:ext cx="6858000" cy="3089167"/>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08D15042-8B70-5D4B-9AD6-86960EAE2E7B}"/>
              </a:ext>
            </a:extLst>
          </p:cNvPr>
          <p:cNvSpPr txBox="1"/>
          <p:nvPr/>
        </p:nvSpPr>
        <p:spPr>
          <a:xfrm>
            <a:off x="680019" y="8184187"/>
            <a:ext cx="3225114" cy="584775"/>
          </a:xfrm>
          <a:prstGeom prst="rect">
            <a:avLst/>
          </a:prstGeom>
          <a:noFill/>
        </p:spPr>
        <p:txBody>
          <a:bodyPr wrap="none" rtlCol="0">
            <a:spAutoFit/>
          </a:bodyPr>
          <a:lstStyle/>
          <a:p>
            <a:r>
              <a:rPr lang="en-US" sz="3200" b="1" dirty="0">
                <a:latin typeface="Calibri Light" panose="020F0302020204030204" pitchFamily="34" charset="0"/>
                <a:cs typeface="Calibri Light" panose="020F0302020204030204" pitchFamily="34" charset="0"/>
              </a:rPr>
              <a:t>Coral recruitment</a:t>
            </a:r>
          </a:p>
        </p:txBody>
      </p:sp>
      <p:sp>
        <p:nvSpPr>
          <p:cNvPr id="16" name="TextBox 15">
            <a:extLst>
              <a:ext uri="{FF2B5EF4-FFF2-40B4-BE49-F238E27FC236}">
                <a16:creationId xmlns:a16="http://schemas.microsoft.com/office/drawing/2014/main" id="{8A41B79D-A0F6-878C-B16B-7991721A01B1}"/>
              </a:ext>
            </a:extLst>
          </p:cNvPr>
          <p:cNvSpPr txBox="1"/>
          <p:nvPr/>
        </p:nvSpPr>
        <p:spPr>
          <a:xfrm>
            <a:off x="5575314" y="9605255"/>
            <a:ext cx="3262368" cy="584775"/>
          </a:xfrm>
          <a:prstGeom prst="rect">
            <a:avLst/>
          </a:prstGeom>
          <a:noFill/>
        </p:spPr>
        <p:txBody>
          <a:bodyPr wrap="none" rtlCol="0">
            <a:spAutoFit/>
          </a:bodyPr>
          <a:lstStyle/>
          <a:p>
            <a:r>
              <a:rPr lang="en-US" sz="3200" b="1" dirty="0">
                <a:latin typeface="Calibri Light" panose="020F0302020204030204" pitchFamily="34" charset="0"/>
                <a:cs typeface="Calibri Light" panose="020F0302020204030204" pitchFamily="34" charset="0"/>
              </a:rPr>
              <a:t>Herbivory/grazing</a:t>
            </a:r>
          </a:p>
        </p:txBody>
      </p:sp>
      <p:sp>
        <p:nvSpPr>
          <p:cNvPr id="17" name="TextBox 16">
            <a:extLst>
              <a:ext uri="{FF2B5EF4-FFF2-40B4-BE49-F238E27FC236}">
                <a16:creationId xmlns:a16="http://schemas.microsoft.com/office/drawing/2014/main" id="{090A6682-7696-E376-643F-E9C6587CDFBE}"/>
              </a:ext>
            </a:extLst>
          </p:cNvPr>
          <p:cNvSpPr txBox="1"/>
          <p:nvPr/>
        </p:nvSpPr>
        <p:spPr>
          <a:xfrm>
            <a:off x="13660527" y="2489810"/>
            <a:ext cx="4493281" cy="584775"/>
          </a:xfrm>
          <a:prstGeom prst="rect">
            <a:avLst/>
          </a:prstGeom>
          <a:noFill/>
        </p:spPr>
        <p:txBody>
          <a:bodyPr wrap="none" rtlCol="0">
            <a:spAutoFit/>
          </a:bodyPr>
          <a:lstStyle/>
          <a:p>
            <a:r>
              <a:rPr lang="en-US" sz="3200" b="1" dirty="0">
                <a:latin typeface="Calibri Light" panose="020F0302020204030204" pitchFamily="34" charset="0"/>
                <a:cs typeface="Calibri Light" panose="020F0302020204030204" pitchFamily="34" charset="0"/>
              </a:rPr>
              <a:t>Coral tissue regeneration</a:t>
            </a:r>
          </a:p>
        </p:txBody>
      </p:sp>
      <p:sp>
        <p:nvSpPr>
          <p:cNvPr id="2" name="Slide Number Placeholder 1">
            <a:extLst>
              <a:ext uri="{FF2B5EF4-FFF2-40B4-BE49-F238E27FC236}">
                <a16:creationId xmlns:a16="http://schemas.microsoft.com/office/drawing/2014/main" id="{6B686A3D-6136-09EA-B17D-0A7E6F2EE474}"/>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82149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29B886D8-7035-75AA-9077-234B22FEAEF3}"/>
              </a:ext>
            </a:extLst>
          </p:cNvPr>
          <p:cNvSpPr txBox="1"/>
          <p:nvPr/>
        </p:nvSpPr>
        <p:spPr>
          <a:xfrm>
            <a:off x="0" y="0"/>
            <a:ext cx="18288000" cy="523220"/>
          </a:xfrm>
          <a:prstGeom prst="rect">
            <a:avLst/>
          </a:prstGeom>
          <a:solidFill>
            <a:schemeClr val="tx1"/>
          </a:solidFill>
          <a:ln>
            <a:solidFill>
              <a:schemeClr val="tx1"/>
            </a:solidFill>
          </a:ln>
        </p:spPr>
        <p:txBody>
          <a:bodyPr wrap="square" rtlCol="0">
            <a:spAutoFit/>
          </a:bodyPr>
          <a:lstStyle/>
          <a:p>
            <a:r>
              <a:rPr lang="en-US" sz="2800" dirty="0">
                <a:latin typeface="Calibri Light" panose="020F0302020204030204" pitchFamily="34" charset="0"/>
                <a:cs typeface="Calibri Light" panose="020F0302020204030204" pitchFamily="34" charset="0"/>
              </a:rPr>
              <a:t> </a:t>
            </a:r>
          </a:p>
        </p:txBody>
      </p:sp>
      <p:sp>
        <p:nvSpPr>
          <p:cNvPr id="9" name="TextBox 8">
            <a:extLst>
              <a:ext uri="{FF2B5EF4-FFF2-40B4-BE49-F238E27FC236}">
                <a16:creationId xmlns:a16="http://schemas.microsoft.com/office/drawing/2014/main" id="{B8ABC721-0FEE-7586-0EE1-4F96F7F02780}"/>
              </a:ext>
            </a:extLst>
          </p:cNvPr>
          <p:cNvSpPr txBox="1"/>
          <p:nvPr/>
        </p:nvSpPr>
        <p:spPr>
          <a:xfrm>
            <a:off x="188688" y="0"/>
            <a:ext cx="2060885" cy="523220"/>
          </a:xfrm>
          <a:prstGeom prst="rect">
            <a:avLst/>
          </a:prstGeom>
          <a:noFill/>
        </p:spPr>
        <p:txBody>
          <a:bodyPr wrap="none" rtlCol="0">
            <a:spAutoFit/>
          </a:bodyPr>
          <a:lstStyle/>
          <a:p>
            <a:r>
              <a:rPr lang="en-US" sz="2800" b="1" dirty="0">
                <a:solidFill>
                  <a:schemeClr val="bg1"/>
                </a:solidFill>
                <a:latin typeface="Calibri Light" panose="020F0302020204030204" pitchFamily="34" charset="0"/>
                <a:cs typeface="Calibri Light" panose="020F0302020204030204" pitchFamily="34" charset="0"/>
              </a:rPr>
              <a:t>Introduction</a:t>
            </a:r>
          </a:p>
        </p:txBody>
      </p:sp>
      <p:pic>
        <p:nvPicPr>
          <p:cNvPr id="17414" name="Picture 6" descr="Large 'herbivores of the sea' help keep coral reefs healthy">
            <a:extLst>
              <a:ext uri="{FF2B5EF4-FFF2-40B4-BE49-F238E27FC236}">
                <a16:creationId xmlns:a16="http://schemas.microsoft.com/office/drawing/2014/main" id="{97A943C8-6518-C9EC-A9D8-17789842FA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300" b="6963"/>
          <a:stretch/>
        </p:blipFill>
        <p:spPr bwMode="auto">
          <a:xfrm>
            <a:off x="949147" y="1714500"/>
            <a:ext cx="8042453" cy="761457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A41B79D-A0F6-878C-B16B-7991721A01B1}"/>
              </a:ext>
            </a:extLst>
          </p:cNvPr>
          <p:cNvSpPr txBox="1"/>
          <p:nvPr/>
        </p:nvSpPr>
        <p:spPr>
          <a:xfrm>
            <a:off x="5575314" y="9605255"/>
            <a:ext cx="3262368" cy="584775"/>
          </a:xfrm>
          <a:prstGeom prst="rect">
            <a:avLst/>
          </a:prstGeom>
          <a:noFill/>
        </p:spPr>
        <p:txBody>
          <a:bodyPr wrap="none" rtlCol="0">
            <a:spAutoFit/>
          </a:bodyPr>
          <a:lstStyle/>
          <a:p>
            <a:r>
              <a:rPr lang="en-US" sz="3200" b="1" dirty="0">
                <a:latin typeface="Calibri Light" panose="020F0302020204030204" pitchFamily="34" charset="0"/>
                <a:cs typeface="Calibri Light" panose="020F0302020204030204" pitchFamily="34" charset="0"/>
              </a:rPr>
              <a:t>Herbivory/grazing</a:t>
            </a:r>
          </a:p>
        </p:txBody>
      </p:sp>
      <p:sp>
        <p:nvSpPr>
          <p:cNvPr id="17" name="TextBox 16">
            <a:extLst>
              <a:ext uri="{FF2B5EF4-FFF2-40B4-BE49-F238E27FC236}">
                <a16:creationId xmlns:a16="http://schemas.microsoft.com/office/drawing/2014/main" id="{090A6682-7696-E376-643F-E9C6587CDFBE}"/>
              </a:ext>
            </a:extLst>
          </p:cNvPr>
          <p:cNvSpPr txBox="1"/>
          <p:nvPr/>
        </p:nvSpPr>
        <p:spPr>
          <a:xfrm>
            <a:off x="9296400" y="2768025"/>
            <a:ext cx="2296398" cy="584775"/>
          </a:xfrm>
          <a:prstGeom prst="rect">
            <a:avLst/>
          </a:prstGeom>
          <a:noFill/>
        </p:spPr>
        <p:txBody>
          <a:bodyPr wrap="none" rtlCol="0">
            <a:spAutoFit/>
          </a:bodyPr>
          <a:lstStyle/>
          <a:p>
            <a:r>
              <a:rPr lang="en-US" sz="3200" b="1" dirty="0">
                <a:latin typeface="Calibri Light" panose="020F0302020204030204" pitchFamily="34" charset="0"/>
                <a:cs typeface="Calibri Light" panose="020F0302020204030204" pitchFamily="34" charset="0"/>
              </a:rPr>
              <a:t>Wave action</a:t>
            </a:r>
          </a:p>
        </p:txBody>
      </p:sp>
      <p:sp>
        <p:nvSpPr>
          <p:cNvPr id="2" name="TextBox 1">
            <a:extLst>
              <a:ext uri="{FF2B5EF4-FFF2-40B4-BE49-F238E27FC236}">
                <a16:creationId xmlns:a16="http://schemas.microsoft.com/office/drawing/2014/main" id="{19245067-8E43-335B-FE17-04E5F4665237}"/>
              </a:ext>
            </a:extLst>
          </p:cNvPr>
          <p:cNvSpPr txBox="1"/>
          <p:nvPr/>
        </p:nvSpPr>
        <p:spPr>
          <a:xfrm>
            <a:off x="10416890" y="4572580"/>
            <a:ext cx="1550424" cy="584775"/>
          </a:xfrm>
          <a:prstGeom prst="rect">
            <a:avLst/>
          </a:prstGeom>
          <a:noFill/>
        </p:spPr>
        <p:txBody>
          <a:bodyPr wrap="none" rtlCol="0">
            <a:spAutoFit/>
          </a:bodyPr>
          <a:lstStyle/>
          <a:p>
            <a:r>
              <a:rPr lang="en-US" sz="3200" b="1" dirty="0">
                <a:latin typeface="Calibri Light" panose="020F0302020204030204" pitchFamily="34" charset="0"/>
                <a:cs typeface="Calibri Light" panose="020F0302020204030204" pitchFamily="34" charset="0"/>
              </a:rPr>
              <a:t>humans</a:t>
            </a:r>
          </a:p>
        </p:txBody>
      </p:sp>
      <p:sp>
        <p:nvSpPr>
          <p:cNvPr id="3" name="Slide Number Placeholder 2">
            <a:extLst>
              <a:ext uri="{FF2B5EF4-FFF2-40B4-BE49-F238E27FC236}">
                <a16:creationId xmlns:a16="http://schemas.microsoft.com/office/drawing/2014/main" id="{6997E806-7137-4A0E-AF47-44810AE8A045}"/>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4005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5E0BA002-88C0-7C9B-F308-FE015406F166}"/>
              </a:ext>
            </a:extLst>
          </p:cNvPr>
          <p:cNvSpPr txBox="1"/>
          <p:nvPr/>
        </p:nvSpPr>
        <p:spPr>
          <a:xfrm>
            <a:off x="0" y="0"/>
            <a:ext cx="18288000" cy="523220"/>
          </a:xfrm>
          <a:prstGeom prst="rect">
            <a:avLst/>
          </a:prstGeom>
          <a:solidFill>
            <a:schemeClr val="tx1"/>
          </a:solidFill>
          <a:ln>
            <a:solidFill>
              <a:schemeClr val="tx1"/>
            </a:solidFill>
          </a:ln>
        </p:spPr>
        <p:txBody>
          <a:bodyPr wrap="square" rtlCol="0">
            <a:spAutoFit/>
          </a:bodyPr>
          <a:lstStyle/>
          <a:p>
            <a:r>
              <a:rPr lang="en-US" sz="2800" dirty="0">
                <a:latin typeface="Calibri Light" panose="020F0302020204030204" pitchFamily="34" charset="0"/>
                <a:cs typeface="Calibri Light" panose="020F0302020204030204" pitchFamily="34" charset="0"/>
              </a:rPr>
              <a:t> </a:t>
            </a:r>
          </a:p>
        </p:txBody>
      </p:sp>
      <p:sp>
        <p:nvSpPr>
          <p:cNvPr id="9" name="TextBox 8">
            <a:extLst>
              <a:ext uri="{FF2B5EF4-FFF2-40B4-BE49-F238E27FC236}">
                <a16:creationId xmlns:a16="http://schemas.microsoft.com/office/drawing/2014/main" id="{CBAAAE81-B6B1-F5D0-4B74-4FD9E453B761}"/>
              </a:ext>
            </a:extLst>
          </p:cNvPr>
          <p:cNvSpPr txBox="1"/>
          <p:nvPr/>
        </p:nvSpPr>
        <p:spPr>
          <a:xfrm>
            <a:off x="188688" y="0"/>
            <a:ext cx="2060885" cy="523220"/>
          </a:xfrm>
          <a:prstGeom prst="rect">
            <a:avLst/>
          </a:prstGeom>
          <a:noFill/>
        </p:spPr>
        <p:txBody>
          <a:bodyPr wrap="none" rtlCol="0">
            <a:spAutoFit/>
          </a:bodyPr>
          <a:lstStyle/>
          <a:p>
            <a:r>
              <a:rPr lang="en-US" sz="2800" b="1" dirty="0">
                <a:solidFill>
                  <a:schemeClr val="bg1"/>
                </a:solidFill>
                <a:latin typeface="Calibri Light" panose="020F0302020204030204" pitchFamily="34" charset="0"/>
                <a:cs typeface="Calibri Light" panose="020F0302020204030204" pitchFamily="34" charset="0"/>
              </a:rPr>
              <a:t>Introduction</a:t>
            </a:r>
          </a:p>
        </p:txBody>
      </p:sp>
      <p:sp>
        <p:nvSpPr>
          <p:cNvPr id="2" name="Slide Number Placeholder 1">
            <a:extLst>
              <a:ext uri="{FF2B5EF4-FFF2-40B4-BE49-F238E27FC236}">
                <a16:creationId xmlns:a16="http://schemas.microsoft.com/office/drawing/2014/main" id="{0517D640-A2B7-C9A7-15C3-19ABBF2B2425}"/>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4016291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80CCAACE-815D-4A79-875A-B7EFC28F7D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fish swimming under the water&#10;&#10;Description automatically generated with medium confidence">
            <a:extLst>
              <a:ext uri="{FF2B5EF4-FFF2-40B4-BE49-F238E27FC236}">
                <a16:creationId xmlns:a16="http://schemas.microsoft.com/office/drawing/2014/main" id="{1F1441FC-23F9-66BA-8E3D-FE045B0EDC2D}"/>
              </a:ext>
            </a:extLst>
          </p:cNvPr>
          <p:cNvPicPr>
            <a:picLocks noChangeAspect="1"/>
          </p:cNvPicPr>
          <p:nvPr/>
        </p:nvPicPr>
        <p:blipFill>
          <a:blip r:embed="rId3">
            <a:extLst>
              <a:ext uri="{28A0092B-C50C-407E-A947-70E740481C1C}">
                <a14:useLocalDpi xmlns:a14="http://schemas.microsoft.com/office/drawing/2010/main" val="0"/>
              </a:ext>
            </a:extLst>
          </a:blip>
          <a:srcRect r="2" b="9158"/>
          <a:stretch/>
        </p:blipFill>
        <p:spPr>
          <a:xfrm>
            <a:off x="9128794" y="10"/>
            <a:ext cx="9143980" cy="10286990"/>
          </a:xfrm>
          <a:prstGeom prst="rect">
            <a:avLst/>
          </a:prstGeom>
        </p:spPr>
      </p:pic>
      <p:pic>
        <p:nvPicPr>
          <p:cNvPr id="16386" name="Picture 2" descr="What Impact Does Anchoring Have on Marine Environments? – Green Fins">
            <a:extLst>
              <a:ext uri="{FF2B5EF4-FFF2-40B4-BE49-F238E27FC236}">
                <a16:creationId xmlns:a16="http://schemas.microsoft.com/office/drawing/2014/main" id="{FAF24C73-ED19-26F4-3D7E-D5600CDE2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865" r="3468"/>
          <a:stretch/>
        </p:blipFill>
        <p:spPr bwMode="auto">
          <a:xfrm>
            <a:off x="23614" y="0"/>
            <a:ext cx="9144000" cy="10286990"/>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Slide Number Placeholder 1">
            <a:extLst>
              <a:ext uri="{FF2B5EF4-FFF2-40B4-BE49-F238E27FC236}">
                <a16:creationId xmlns:a16="http://schemas.microsoft.com/office/drawing/2014/main" id="{24AE62A6-0F09-22EA-A166-72A9692617DE}"/>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825428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a:extLst>
              <a:ext uri="{FF2B5EF4-FFF2-40B4-BE49-F238E27FC236}">
                <a16:creationId xmlns:a16="http://schemas.microsoft.com/office/drawing/2014/main" id="{C5FB319E-20B3-E726-C50C-FF03A3CDB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905000"/>
            <a:ext cx="10682614" cy="6477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FCBF5F4D-2C15-AD8D-8762-24C8DF889B44}"/>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421104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p:cNvSpPr/>
          <p:nvPr/>
        </p:nvSpPr>
        <p:spPr>
          <a:xfrm>
            <a:off x="4564654" y="793121"/>
            <a:ext cx="9158693" cy="8700758"/>
          </a:xfrm>
          <a:custGeom>
            <a:avLst/>
            <a:gdLst/>
            <a:ahLst/>
            <a:cxnLst/>
            <a:rect l="l" t="t" r="r" b="b"/>
            <a:pathLst>
              <a:path w="9158693" h="8700758">
                <a:moveTo>
                  <a:pt x="0" y="0"/>
                </a:moveTo>
                <a:lnTo>
                  <a:pt x="9158692" y="0"/>
                </a:lnTo>
                <a:lnTo>
                  <a:pt x="9158692" y="8700758"/>
                </a:lnTo>
                <a:lnTo>
                  <a:pt x="0" y="87007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017522" y="3542706"/>
            <a:ext cx="2252956" cy="665646"/>
          </a:xfrm>
          <a:custGeom>
            <a:avLst/>
            <a:gdLst/>
            <a:ahLst/>
            <a:cxnLst/>
            <a:rect l="l" t="t" r="r" b="b"/>
            <a:pathLst>
              <a:path w="2252956" h="665646">
                <a:moveTo>
                  <a:pt x="0" y="0"/>
                </a:moveTo>
                <a:lnTo>
                  <a:pt x="2252956" y="0"/>
                </a:lnTo>
                <a:lnTo>
                  <a:pt x="2252956" y="665646"/>
                </a:lnTo>
                <a:lnTo>
                  <a:pt x="0" y="665646"/>
                </a:lnTo>
                <a:lnTo>
                  <a:pt x="0" y="0"/>
                </a:lnTo>
                <a:close/>
              </a:path>
            </a:pathLst>
          </a:custGeom>
          <a:blipFill>
            <a:blip r:embed="rId6"/>
            <a:stretch>
              <a:fillRect l="-21177" t="-47903" r="-23450" b="-47901"/>
            </a:stretch>
          </a:blipFill>
        </p:spPr>
        <p:txBody>
          <a:bodyPr/>
          <a:lstStyle/>
          <a:p>
            <a:endParaRPr lang="en-US"/>
          </a:p>
        </p:txBody>
      </p:sp>
      <p:sp>
        <p:nvSpPr>
          <p:cNvPr id="5" name="Slide Number Placeholder 4">
            <a:extLst>
              <a:ext uri="{FF2B5EF4-FFF2-40B4-BE49-F238E27FC236}">
                <a16:creationId xmlns:a16="http://schemas.microsoft.com/office/drawing/2014/main" id="{C0ECA9C1-4732-30B7-AFD9-56BEF3173036}"/>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descr="Cash flow budget for 2024 - and why having one matters for your business -  Dania Accounting">
            <a:extLst>
              <a:ext uri="{FF2B5EF4-FFF2-40B4-BE49-F238E27FC236}">
                <a16:creationId xmlns:a16="http://schemas.microsoft.com/office/drawing/2014/main" id="{96C97C4F-C90A-678E-9116-1D4F3073A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0500" y="1543050"/>
            <a:ext cx="12827000" cy="72009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E68EE7CC-420A-586F-7508-CACC128FA61B}"/>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147546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2" descr="Ocean Temperature Profiles | manoa.hawaii.edu/ExploringOurFluidEarth">
            <a:extLst>
              <a:ext uri="{FF2B5EF4-FFF2-40B4-BE49-F238E27FC236}">
                <a16:creationId xmlns:a16="http://schemas.microsoft.com/office/drawing/2014/main" id="{1E444E71-C5D7-C78B-BD5C-864DFF7C1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716"/>
            <a:ext cx="20601432" cy="1030071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7D41DAE-9E8A-D406-FAB1-128A6D5BB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905000"/>
            <a:ext cx="10682614" cy="64770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06B807EC-5780-1E41-01B3-83BD5E96183C}"/>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793811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08846E-2583-FC9F-23CE-1B7C410DEAAE}"/>
              </a:ext>
            </a:extLst>
          </p:cNvPr>
          <p:cNvSpPr txBox="1"/>
          <p:nvPr/>
        </p:nvSpPr>
        <p:spPr>
          <a:xfrm>
            <a:off x="1371600" y="4204781"/>
            <a:ext cx="17145000" cy="1877437"/>
          </a:xfrm>
          <a:prstGeom prst="rect">
            <a:avLst/>
          </a:prstGeom>
          <a:noFill/>
        </p:spPr>
        <p:txBody>
          <a:bodyPr wrap="square" rtlCol="0">
            <a:spAutoFit/>
          </a:bodyPr>
          <a:lstStyle/>
          <a:p>
            <a:pPr marL="0" marR="0">
              <a:spcBef>
                <a:spcPts val="0"/>
              </a:spcBef>
              <a:spcAft>
                <a:spcPts val="0"/>
              </a:spcAft>
            </a:pPr>
            <a:r>
              <a:rPr lang="en-US" sz="4000" b="1" kern="100" dirty="0">
                <a:latin typeface="Aptos" panose="020B0004020202020204" pitchFamily="34" charset="0"/>
                <a:ea typeface="Aptos" panose="020B0004020202020204" pitchFamily="34" charset="0"/>
                <a:cs typeface="Times New Roman" panose="02020603050405020304" pitchFamily="18" charset="0"/>
              </a:rPr>
              <a:t>H</a:t>
            </a:r>
            <a:r>
              <a:rPr lang="en-US" sz="4000" b="1" kern="100" dirty="0">
                <a:effectLst/>
                <a:latin typeface="Aptos" panose="020B0004020202020204" pitchFamily="34" charset="0"/>
                <a:ea typeface="Aptos" panose="020B0004020202020204" pitchFamily="34" charset="0"/>
                <a:cs typeface="Times New Roman" panose="02020603050405020304" pitchFamily="18" charset="0"/>
              </a:rPr>
              <a:t>ow does temperature, specifically ocean warming temperatures, influence the regenerative capacity of corals?</a:t>
            </a:r>
            <a:r>
              <a:rPr lang="en-US" sz="40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3" name="Slide Number Placeholder 2">
            <a:extLst>
              <a:ext uri="{FF2B5EF4-FFF2-40B4-BE49-F238E27FC236}">
                <a16:creationId xmlns:a16="http://schemas.microsoft.com/office/drawing/2014/main" id="{503C8106-A10D-137C-6373-31D743A9D658}"/>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1911458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D59B6DD7-8705-81B2-7EB1-6D9B947FC09D}"/>
              </a:ext>
            </a:extLst>
          </p:cNvPr>
          <p:cNvSpPr txBox="1"/>
          <p:nvPr/>
        </p:nvSpPr>
        <p:spPr>
          <a:xfrm>
            <a:off x="2514600" y="3559939"/>
            <a:ext cx="13563600" cy="2862322"/>
          </a:xfrm>
          <a:prstGeom prst="rect">
            <a:avLst/>
          </a:prstGeom>
          <a:noFill/>
        </p:spPr>
        <p:txBody>
          <a:bodyPr wrap="square" rtlCol="0">
            <a:spAutoFit/>
          </a:bodyPr>
          <a:lstStyle/>
          <a:p>
            <a:r>
              <a:rPr lang="en-US" sz="3600" dirty="0">
                <a:latin typeface="Aptos" panose="020B0004020202020204" pitchFamily="34" charset="0"/>
              </a:rPr>
              <a:t>H1: Regenerative capacity decreases under warmer temperatures </a:t>
            </a:r>
          </a:p>
          <a:p>
            <a:endParaRPr lang="en-US" sz="3600" dirty="0">
              <a:latin typeface="Aptos" panose="020B0004020202020204" pitchFamily="34" charset="0"/>
            </a:endParaRPr>
          </a:p>
          <a:p>
            <a:r>
              <a:rPr lang="en-US" sz="3600" dirty="0">
                <a:latin typeface="Aptos" panose="020B0004020202020204" pitchFamily="34" charset="0"/>
              </a:rPr>
              <a:t>H2: Regenerative capacity is dependent on wound characteristics. </a:t>
            </a:r>
          </a:p>
          <a:p>
            <a:endParaRPr lang="en-US" sz="3600" dirty="0">
              <a:latin typeface="Aptos" panose="020B0004020202020204" pitchFamily="34" charset="0"/>
            </a:endParaRPr>
          </a:p>
          <a:p>
            <a:r>
              <a:rPr lang="en-US" sz="3600" dirty="0">
                <a:latin typeface="Aptos" panose="020B0004020202020204" pitchFamily="34" charset="0"/>
              </a:rPr>
              <a:t>H3: Regeneration comes at the cost of growth. </a:t>
            </a:r>
          </a:p>
        </p:txBody>
      </p:sp>
      <p:sp>
        <p:nvSpPr>
          <p:cNvPr id="3" name="Slide Number Placeholder 2">
            <a:extLst>
              <a:ext uri="{FF2B5EF4-FFF2-40B4-BE49-F238E27FC236}">
                <a16:creationId xmlns:a16="http://schemas.microsoft.com/office/drawing/2014/main" id="{F2FBD940-7593-1D2F-3AAC-EC0D40A246C7}"/>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4168480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Content Placeholder 4" descr="A fish tank with pipes and a tubing&#10;&#10;Description automatically generated with medium confidence">
            <a:extLst>
              <a:ext uri="{FF2B5EF4-FFF2-40B4-BE49-F238E27FC236}">
                <a16:creationId xmlns:a16="http://schemas.microsoft.com/office/drawing/2014/main" id="{7204FBE6-15CE-213B-D6BF-8C3242E38777}"/>
              </a:ext>
            </a:extLst>
          </p:cNvPr>
          <p:cNvPicPr>
            <a:picLocks noChangeAspect="1"/>
          </p:cNvPicPr>
          <p:nvPr/>
        </p:nvPicPr>
        <p:blipFill>
          <a:blip r:embed="rId3"/>
          <a:stretch>
            <a:fillRect/>
          </a:stretch>
        </p:blipFill>
        <p:spPr>
          <a:xfrm rot="5400000">
            <a:off x="5308924" y="2206564"/>
            <a:ext cx="7701252" cy="5775938"/>
          </a:xfrm>
          <a:prstGeom prst="rect">
            <a:avLst/>
          </a:prstGeom>
        </p:spPr>
      </p:pic>
      <p:pic>
        <p:nvPicPr>
          <p:cNvPr id="6" name="Picture 5" descr="A close-up of a fish tank&#10;&#10;Description automatically generated">
            <a:extLst>
              <a:ext uri="{FF2B5EF4-FFF2-40B4-BE49-F238E27FC236}">
                <a16:creationId xmlns:a16="http://schemas.microsoft.com/office/drawing/2014/main" id="{1E7772B6-6D6D-DD9C-8C99-25DE5DDD5AFC}"/>
              </a:ext>
            </a:extLst>
          </p:cNvPr>
          <p:cNvPicPr>
            <a:picLocks noChangeAspect="1"/>
          </p:cNvPicPr>
          <p:nvPr/>
        </p:nvPicPr>
        <p:blipFill>
          <a:blip r:embed="rId4"/>
          <a:stretch>
            <a:fillRect/>
          </a:stretch>
        </p:blipFill>
        <p:spPr>
          <a:xfrm rot="5400000">
            <a:off x="11305543" y="2206564"/>
            <a:ext cx="7701253" cy="5775940"/>
          </a:xfrm>
          <a:prstGeom prst="rect">
            <a:avLst/>
          </a:prstGeom>
        </p:spPr>
      </p:pic>
      <p:pic>
        <p:nvPicPr>
          <p:cNvPr id="6146" name="Picture 2">
            <a:extLst>
              <a:ext uri="{FF2B5EF4-FFF2-40B4-BE49-F238E27FC236}">
                <a16:creationId xmlns:a16="http://schemas.microsoft.com/office/drawing/2014/main" id="{BFBD6B28-2FE1-62FA-8988-1222DBEA9A8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4123"/>
          <a:stretch/>
        </p:blipFill>
        <p:spPr bwMode="auto">
          <a:xfrm>
            <a:off x="217350" y="1215138"/>
            <a:ext cx="5775940" cy="775263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5BDD3208-F7C5-B423-C614-38F79713716F}"/>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157448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4">
            <a:extLst>
              <a:ext uri="{FF2B5EF4-FFF2-40B4-BE49-F238E27FC236}">
                <a16:creationId xmlns:a16="http://schemas.microsoft.com/office/drawing/2014/main" id="{43BEFA04-D67C-C843-C9CC-9815B44EE7E8}"/>
              </a:ext>
            </a:extLst>
          </p:cNvPr>
          <p:cNvGrpSpPr/>
          <p:nvPr/>
        </p:nvGrpSpPr>
        <p:grpSpPr>
          <a:xfrm>
            <a:off x="9753600" y="2171700"/>
            <a:ext cx="7162800" cy="6762749"/>
            <a:chOff x="0" y="0"/>
            <a:chExt cx="812800" cy="812800"/>
          </a:xfrm>
        </p:grpSpPr>
        <p:sp>
          <p:nvSpPr>
            <p:cNvPr id="11" name="Freeform 5">
              <a:extLst>
                <a:ext uri="{FF2B5EF4-FFF2-40B4-BE49-F238E27FC236}">
                  <a16:creationId xmlns:a16="http://schemas.microsoft.com/office/drawing/2014/main" id="{CFE937E3-7FD8-E6D2-E1D6-FC89D5E51DC6}"/>
                </a:ext>
              </a:extLst>
            </p:cNvPr>
            <p:cNvSpPr/>
            <p:nvPr/>
          </p:nvSpPr>
          <p:spPr>
            <a:xfrm rot="-456885" flipH="1">
              <a:off x="-50269" y="-50269"/>
              <a:ext cx="913338" cy="913338"/>
            </a:xfrm>
            <a:custGeom>
              <a:avLst/>
              <a:gdLst/>
              <a:ahLst/>
              <a:cxnLst/>
              <a:rect l="l" t="t" r="r" b="b"/>
              <a:pathLst>
                <a:path w="913338" h="913338">
                  <a:moveTo>
                    <a:pt x="805632" y="0"/>
                  </a:moveTo>
                  <a:lnTo>
                    <a:pt x="0" y="107706"/>
                  </a:lnTo>
                  <a:lnTo>
                    <a:pt x="107706" y="913338"/>
                  </a:lnTo>
                  <a:lnTo>
                    <a:pt x="913338" y="805632"/>
                  </a:lnTo>
                  <a:close/>
                </a:path>
              </a:pathLst>
            </a:custGeom>
            <a:blipFill>
              <a:blip r:embed="rId3"/>
              <a:stretch>
                <a:fillRect l="-109620" t="-68985" r="-133856" b="-88310"/>
              </a:stretch>
            </a:blipFill>
          </p:spPr>
          <p:txBody>
            <a:bodyPr/>
            <a:lstStyle/>
            <a:p>
              <a:endParaRPr lang="en-US"/>
            </a:p>
          </p:txBody>
        </p:sp>
      </p:grpSp>
      <p:grpSp>
        <p:nvGrpSpPr>
          <p:cNvPr id="12" name="Group 6">
            <a:extLst>
              <a:ext uri="{FF2B5EF4-FFF2-40B4-BE49-F238E27FC236}">
                <a16:creationId xmlns:a16="http://schemas.microsoft.com/office/drawing/2014/main" id="{76FF22B6-90DF-A9ED-7054-067AFDDCE47A}"/>
              </a:ext>
            </a:extLst>
          </p:cNvPr>
          <p:cNvGrpSpPr/>
          <p:nvPr/>
        </p:nvGrpSpPr>
        <p:grpSpPr>
          <a:xfrm>
            <a:off x="1219200" y="2171699"/>
            <a:ext cx="7162800" cy="6762749"/>
            <a:chOff x="0" y="0"/>
            <a:chExt cx="812800" cy="812800"/>
          </a:xfrm>
        </p:grpSpPr>
        <p:sp>
          <p:nvSpPr>
            <p:cNvPr id="13" name="Freeform 7">
              <a:extLst>
                <a:ext uri="{FF2B5EF4-FFF2-40B4-BE49-F238E27FC236}">
                  <a16:creationId xmlns:a16="http://schemas.microsoft.com/office/drawing/2014/main" id="{0CCF93BC-B8F2-7800-6759-6606D4F2456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l="-89475" t="-75650" r="-138866" b="-70307"/>
              </a:stretch>
            </a:blipFill>
          </p:spPr>
          <p:txBody>
            <a:bodyPr/>
            <a:lstStyle/>
            <a:p>
              <a:endParaRPr lang="en-US"/>
            </a:p>
          </p:txBody>
        </p:sp>
      </p:grpSp>
      <p:sp>
        <p:nvSpPr>
          <p:cNvPr id="14" name="TextBox 13">
            <a:extLst>
              <a:ext uri="{FF2B5EF4-FFF2-40B4-BE49-F238E27FC236}">
                <a16:creationId xmlns:a16="http://schemas.microsoft.com/office/drawing/2014/main" id="{43806134-0CE5-2915-2864-C7CF3E91FA3C}"/>
              </a:ext>
            </a:extLst>
          </p:cNvPr>
          <p:cNvSpPr txBox="1"/>
          <p:nvPr/>
        </p:nvSpPr>
        <p:spPr>
          <a:xfrm>
            <a:off x="3881053" y="9243525"/>
            <a:ext cx="1839093" cy="646331"/>
          </a:xfrm>
          <a:prstGeom prst="rect">
            <a:avLst/>
          </a:prstGeom>
          <a:noFill/>
        </p:spPr>
        <p:txBody>
          <a:bodyPr wrap="none" rtlCol="0">
            <a:spAutoFit/>
          </a:bodyPr>
          <a:lstStyle/>
          <a:p>
            <a:r>
              <a:rPr lang="en-US" sz="3600" dirty="0"/>
              <a:t>Abrasion</a:t>
            </a:r>
          </a:p>
        </p:txBody>
      </p:sp>
      <p:sp>
        <p:nvSpPr>
          <p:cNvPr id="15" name="TextBox 14">
            <a:extLst>
              <a:ext uri="{FF2B5EF4-FFF2-40B4-BE49-F238E27FC236}">
                <a16:creationId xmlns:a16="http://schemas.microsoft.com/office/drawing/2014/main" id="{BEDD4E15-A000-8FE5-90F1-B868F0E5BA0E}"/>
              </a:ext>
            </a:extLst>
          </p:cNvPr>
          <p:cNvSpPr txBox="1"/>
          <p:nvPr/>
        </p:nvSpPr>
        <p:spPr>
          <a:xfrm>
            <a:off x="12192000" y="9182099"/>
            <a:ext cx="2932534" cy="646331"/>
          </a:xfrm>
          <a:prstGeom prst="rect">
            <a:avLst/>
          </a:prstGeom>
          <a:noFill/>
        </p:spPr>
        <p:txBody>
          <a:bodyPr wrap="none" rtlCol="0">
            <a:spAutoFit/>
          </a:bodyPr>
          <a:lstStyle/>
          <a:p>
            <a:r>
              <a:rPr lang="en-US" sz="3600" dirty="0"/>
              <a:t>Fragmentation</a:t>
            </a:r>
          </a:p>
        </p:txBody>
      </p:sp>
      <p:pic>
        <p:nvPicPr>
          <p:cNvPr id="16" name="Picture 15" descr="A close up of a fish&#10;&#10;Description automatically generated">
            <a:extLst>
              <a:ext uri="{FF2B5EF4-FFF2-40B4-BE49-F238E27FC236}">
                <a16:creationId xmlns:a16="http://schemas.microsoft.com/office/drawing/2014/main" id="{5F5029DC-9D4B-F5E8-58F0-F50948AF06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93751">
            <a:off x="2584424" y="465788"/>
            <a:ext cx="4177859" cy="3039129"/>
          </a:xfrm>
          <a:prstGeom prst="rect">
            <a:avLst/>
          </a:prstGeom>
        </p:spPr>
      </p:pic>
      <p:sp>
        <p:nvSpPr>
          <p:cNvPr id="18" name="Freeform 5">
            <a:extLst>
              <a:ext uri="{FF2B5EF4-FFF2-40B4-BE49-F238E27FC236}">
                <a16:creationId xmlns:a16="http://schemas.microsoft.com/office/drawing/2014/main" id="{721E7D0A-B0ED-A2E3-CE51-62CB64E00B86}"/>
              </a:ext>
            </a:extLst>
          </p:cNvPr>
          <p:cNvSpPr/>
          <p:nvPr/>
        </p:nvSpPr>
        <p:spPr>
          <a:xfrm>
            <a:off x="9753600" y="190500"/>
            <a:ext cx="7315200" cy="2985516"/>
          </a:xfrm>
          <a:custGeom>
            <a:avLst/>
            <a:gdLst/>
            <a:ahLst/>
            <a:cxnLst/>
            <a:rect l="l" t="t" r="r" b="b"/>
            <a:pathLst>
              <a:path w="7315200" h="2985516">
                <a:moveTo>
                  <a:pt x="0" y="0"/>
                </a:moveTo>
                <a:lnTo>
                  <a:pt x="7315200" y="0"/>
                </a:lnTo>
                <a:lnTo>
                  <a:pt x="7315200" y="2985516"/>
                </a:lnTo>
                <a:lnTo>
                  <a:pt x="0" y="29855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9" name="Slide Number Placeholder 18">
            <a:extLst>
              <a:ext uri="{FF2B5EF4-FFF2-40B4-BE49-F238E27FC236}">
                <a16:creationId xmlns:a16="http://schemas.microsoft.com/office/drawing/2014/main" id="{8FF0C507-5304-A74A-B245-79B9AA4E3064}"/>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206973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143500" cy="5143500"/>
            <a:chOff x="0" y="0"/>
            <a:chExt cx="812800" cy="812800"/>
          </a:xfrm>
        </p:grpSpPr>
        <p:sp>
          <p:nvSpPr>
            <p:cNvPr id="3" name="Freeform 3"/>
            <p:cNvSpPr/>
            <p:nvPr/>
          </p:nvSpPr>
          <p:spPr>
            <a:xfrm rot="-6570000">
              <a:off x="-112349" y="-112349"/>
              <a:ext cx="1037497" cy="1037497"/>
            </a:xfrm>
            <a:custGeom>
              <a:avLst/>
              <a:gdLst/>
              <a:ahLst/>
              <a:cxnLst/>
              <a:rect l="l" t="t" r="r" b="b"/>
              <a:pathLst>
                <a:path w="1037497" h="1037497">
                  <a:moveTo>
                    <a:pt x="1037498" y="271319"/>
                  </a:moveTo>
                  <a:lnTo>
                    <a:pt x="766179" y="1037498"/>
                  </a:lnTo>
                  <a:lnTo>
                    <a:pt x="0" y="766179"/>
                  </a:lnTo>
                  <a:lnTo>
                    <a:pt x="271319" y="0"/>
                  </a:lnTo>
                  <a:close/>
                </a:path>
              </a:pathLst>
            </a:custGeom>
            <a:blipFill>
              <a:blip r:embed="rId3"/>
              <a:stretch>
                <a:fillRect l="-136340" t="-88382" r="-122157" b="-80491"/>
              </a:stretch>
            </a:blipFill>
          </p:spPr>
          <p:txBody>
            <a:bodyPr/>
            <a:lstStyle/>
            <a:p>
              <a:endParaRPr lang="en-US"/>
            </a:p>
          </p:txBody>
        </p:sp>
      </p:grpSp>
      <p:grpSp>
        <p:nvGrpSpPr>
          <p:cNvPr id="4" name="Group 4"/>
          <p:cNvGrpSpPr/>
          <p:nvPr/>
        </p:nvGrpSpPr>
        <p:grpSpPr>
          <a:xfrm>
            <a:off x="5143500" y="0"/>
            <a:ext cx="5143500" cy="5143500"/>
            <a:chOff x="0" y="0"/>
            <a:chExt cx="812800" cy="812800"/>
          </a:xfrm>
        </p:grpSpPr>
        <p:sp>
          <p:nvSpPr>
            <p:cNvPr id="5" name="Freeform 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l="-159520" t="-105307" r="-157679" b="-107213"/>
              </a:stretch>
            </a:blipFill>
          </p:spPr>
          <p:txBody>
            <a:bodyPr/>
            <a:lstStyle/>
            <a:p>
              <a:endParaRPr lang="en-US"/>
            </a:p>
          </p:txBody>
        </p:sp>
      </p:grpSp>
      <p:grpSp>
        <p:nvGrpSpPr>
          <p:cNvPr id="6" name="Group 6"/>
          <p:cNvGrpSpPr/>
          <p:nvPr/>
        </p:nvGrpSpPr>
        <p:grpSpPr>
          <a:xfrm>
            <a:off x="10287000" y="0"/>
            <a:ext cx="5143500" cy="5143500"/>
            <a:chOff x="0" y="0"/>
            <a:chExt cx="812800" cy="812800"/>
          </a:xfrm>
        </p:grpSpPr>
        <p:sp>
          <p:nvSpPr>
            <p:cNvPr id="7" name="Freeform 7"/>
            <p:cNvSpPr/>
            <p:nvPr/>
          </p:nvSpPr>
          <p:spPr>
            <a:xfrm rot="7501368">
              <a:off x="-159645" y="-159645"/>
              <a:ext cx="1132089" cy="1132089"/>
            </a:xfrm>
            <a:custGeom>
              <a:avLst/>
              <a:gdLst/>
              <a:ahLst/>
              <a:cxnLst/>
              <a:rect l="l" t="t" r="r" b="b"/>
              <a:pathLst>
                <a:path w="1132089" h="1132089">
                  <a:moveTo>
                    <a:pt x="466468" y="1132090"/>
                  </a:moveTo>
                  <a:lnTo>
                    <a:pt x="0" y="466468"/>
                  </a:lnTo>
                  <a:lnTo>
                    <a:pt x="665622" y="0"/>
                  </a:lnTo>
                  <a:lnTo>
                    <a:pt x="1132090" y="665622"/>
                  </a:lnTo>
                  <a:close/>
                </a:path>
              </a:pathLst>
            </a:custGeom>
            <a:blipFill>
              <a:blip r:embed="rId5"/>
              <a:stretch>
                <a:fillRect l="-130064" t="-65578" r="-103711" b="-84450"/>
              </a:stretch>
            </a:blipFill>
          </p:spPr>
          <p:txBody>
            <a:bodyPr/>
            <a:lstStyle/>
            <a:p>
              <a:endParaRPr lang="en-US"/>
            </a:p>
          </p:txBody>
        </p:sp>
      </p:grpSp>
      <p:sp>
        <p:nvSpPr>
          <p:cNvPr id="8" name="TextBox 8"/>
          <p:cNvSpPr txBox="1"/>
          <p:nvPr/>
        </p:nvSpPr>
        <p:spPr>
          <a:xfrm>
            <a:off x="15507299" y="2310765"/>
            <a:ext cx="2556197" cy="46482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Open Sans Bold"/>
                <a:ea typeface="Open Sans Bold"/>
                <a:cs typeface="Open Sans Bold"/>
                <a:sym typeface="Open Sans Bold"/>
              </a:rPr>
              <a:t>Fragmentation</a:t>
            </a:r>
          </a:p>
        </p:txBody>
      </p:sp>
      <p:grpSp>
        <p:nvGrpSpPr>
          <p:cNvPr id="9" name="Group 9"/>
          <p:cNvGrpSpPr/>
          <p:nvPr/>
        </p:nvGrpSpPr>
        <p:grpSpPr>
          <a:xfrm>
            <a:off x="0" y="5143500"/>
            <a:ext cx="5143500" cy="514350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l="-89475" t="-75650" r="-138866" b="-70307"/>
              </a:stretch>
            </a:blipFill>
          </p:spPr>
          <p:txBody>
            <a:bodyPr/>
            <a:lstStyle/>
            <a:p>
              <a:endParaRPr lang="en-US"/>
            </a:p>
          </p:txBody>
        </p:sp>
      </p:grpSp>
      <p:grpSp>
        <p:nvGrpSpPr>
          <p:cNvPr id="11" name="Group 11"/>
          <p:cNvGrpSpPr/>
          <p:nvPr/>
        </p:nvGrpSpPr>
        <p:grpSpPr>
          <a:xfrm>
            <a:off x="5143500" y="5143500"/>
            <a:ext cx="5143500" cy="514350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l="-73772" t="-54780" r="-107322" b="-55785"/>
              </a:stretch>
            </a:blipFill>
          </p:spPr>
          <p:txBody>
            <a:bodyPr/>
            <a:lstStyle/>
            <a:p>
              <a:endParaRPr lang="en-US"/>
            </a:p>
          </p:txBody>
        </p:sp>
      </p:grpSp>
      <p:grpSp>
        <p:nvGrpSpPr>
          <p:cNvPr id="13" name="Group 13"/>
          <p:cNvGrpSpPr/>
          <p:nvPr/>
        </p:nvGrpSpPr>
        <p:grpSpPr>
          <a:xfrm>
            <a:off x="10287000" y="5143500"/>
            <a:ext cx="5143500" cy="5143500"/>
            <a:chOff x="0" y="0"/>
            <a:chExt cx="812800" cy="812800"/>
          </a:xfrm>
        </p:grpSpPr>
        <p:sp>
          <p:nvSpPr>
            <p:cNvPr id="14" name="Freeform 14"/>
            <p:cNvSpPr/>
            <p:nvPr/>
          </p:nvSpPr>
          <p:spPr>
            <a:xfrm rot="-4475009">
              <a:off x="-93412" y="-93412"/>
              <a:ext cx="999624" cy="999624"/>
            </a:xfrm>
            <a:custGeom>
              <a:avLst/>
              <a:gdLst/>
              <a:ahLst/>
              <a:cxnLst/>
              <a:rect l="l" t="t" r="r" b="b"/>
              <a:pathLst>
                <a:path w="999624" h="999624">
                  <a:moveTo>
                    <a:pt x="783554" y="0"/>
                  </a:moveTo>
                  <a:lnTo>
                    <a:pt x="999624" y="783554"/>
                  </a:lnTo>
                  <a:lnTo>
                    <a:pt x="216070" y="999624"/>
                  </a:lnTo>
                  <a:lnTo>
                    <a:pt x="0" y="216070"/>
                  </a:lnTo>
                  <a:close/>
                </a:path>
              </a:pathLst>
            </a:custGeom>
            <a:blipFill>
              <a:blip r:embed="rId8"/>
              <a:stretch>
                <a:fillRect l="-63363" t="-33203" r="-56738" b="-31672"/>
              </a:stretch>
            </a:blipFill>
          </p:spPr>
          <p:txBody>
            <a:bodyPr/>
            <a:lstStyle/>
            <a:p>
              <a:endParaRPr lang="en-US"/>
            </a:p>
          </p:txBody>
        </p:sp>
      </p:grpSp>
      <p:sp>
        <p:nvSpPr>
          <p:cNvPr id="15" name="TextBox 15"/>
          <p:cNvSpPr txBox="1"/>
          <p:nvPr/>
        </p:nvSpPr>
        <p:spPr>
          <a:xfrm>
            <a:off x="16148430" y="7454265"/>
            <a:ext cx="1528986" cy="464821"/>
          </a:xfrm>
          <a:prstGeom prst="rect">
            <a:avLst/>
          </a:prstGeom>
        </p:spPr>
        <p:txBody>
          <a:bodyPr lIns="0" tIns="0" rIns="0" bIns="0" rtlCol="0" anchor="t">
            <a:spAutoFit/>
          </a:bodyPr>
          <a:lstStyle/>
          <a:p>
            <a:pPr algn="ctr">
              <a:lnSpc>
                <a:spcPts val="3779"/>
              </a:lnSpc>
              <a:spcBef>
                <a:spcPct val="0"/>
              </a:spcBef>
            </a:pPr>
            <a:r>
              <a:rPr lang="en-US" sz="2699">
                <a:solidFill>
                  <a:srgbClr val="000000"/>
                </a:solidFill>
                <a:latin typeface="Open Sans Bold"/>
                <a:ea typeface="Open Sans Bold"/>
                <a:cs typeface="Open Sans Bold"/>
                <a:sym typeface="Open Sans Bold"/>
              </a:rPr>
              <a:t>Abrasion</a:t>
            </a:r>
          </a:p>
        </p:txBody>
      </p:sp>
      <p:grpSp>
        <p:nvGrpSpPr>
          <p:cNvPr id="16" name="Group 16"/>
          <p:cNvGrpSpPr/>
          <p:nvPr/>
        </p:nvGrpSpPr>
        <p:grpSpPr>
          <a:xfrm>
            <a:off x="0" y="-38508"/>
            <a:ext cx="937625" cy="692472"/>
            <a:chOff x="0" y="-19050"/>
            <a:chExt cx="463842" cy="342566"/>
          </a:xfrm>
        </p:grpSpPr>
        <p:sp>
          <p:nvSpPr>
            <p:cNvPr id="17" name="Freeform 17"/>
            <p:cNvSpPr/>
            <p:nvPr/>
          </p:nvSpPr>
          <p:spPr>
            <a:xfrm>
              <a:off x="0" y="0"/>
              <a:ext cx="463842" cy="323516"/>
            </a:xfrm>
            <a:custGeom>
              <a:avLst/>
              <a:gdLst/>
              <a:ahLst/>
              <a:cxnLst/>
              <a:rect l="l" t="t" r="r" b="b"/>
              <a:pathLst>
                <a:path w="311083" h="323516">
                  <a:moveTo>
                    <a:pt x="0" y="0"/>
                  </a:moveTo>
                  <a:lnTo>
                    <a:pt x="311083" y="0"/>
                  </a:lnTo>
                  <a:lnTo>
                    <a:pt x="311083" y="323516"/>
                  </a:lnTo>
                  <a:lnTo>
                    <a:pt x="0" y="323516"/>
                  </a:lnTo>
                  <a:close/>
                </a:path>
              </a:pathLst>
            </a:custGeom>
            <a:solidFill>
              <a:srgbClr val="FFFFFF"/>
            </a:solidFill>
          </p:spPr>
          <p:txBody>
            <a:bodyPr/>
            <a:lstStyle/>
            <a:p>
              <a:endParaRPr lang="en-US" dirty="0"/>
            </a:p>
          </p:txBody>
        </p:sp>
        <p:sp>
          <p:nvSpPr>
            <p:cNvPr id="18" name="TextBox 18"/>
            <p:cNvSpPr txBox="1"/>
            <p:nvPr/>
          </p:nvSpPr>
          <p:spPr>
            <a:xfrm>
              <a:off x="0" y="-19050"/>
              <a:ext cx="311083" cy="342566"/>
            </a:xfrm>
            <a:prstGeom prst="rect">
              <a:avLst/>
            </a:prstGeom>
          </p:spPr>
          <p:txBody>
            <a:bodyPr lIns="50800" tIns="50800" rIns="50800" bIns="50800" rtlCol="0" anchor="ctr"/>
            <a:lstStyle/>
            <a:p>
              <a:pPr algn="ctr">
                <a:lnSpc>
                  <a:spcPts val="1260"/>
                </a:lnSpc>
                <a:spcBef>
                  <a:spcPct val="0"/>
                </a:spcBef>
              </a:pPr>
              <a:r>
                <a:rPr lang="en-US" sz="900">
                  <a:solidFill>
                    <a:srgbClr val="FFFFFF"/>
                  </a:solidFill>
                  <a:latin typeface="Open Sans Light"/>
                  <a:ea typeface="Open Sans Light"/>
                  <a:cs typeface="Open Sans Light"/>
                  <a:sym typeface="Open Sans Light"/>
                </a:rPr>
                <a:t>sf</a:t>
              </a:r>
            </a:p>
          </p:txBody>
        </p:sp>
      </p:grpSp>
      <p:sp>
        <p:nvSpPr>
          <p:cNvPr id="19" name="TextBox 19"/>
          <p:cNvSpPr txBox="1"/>
          <p:nvPr/>
        </p:nvSpPr>
        <p:spPr>
          <a:xfrm>
            <a:off x="0" y="28313"/>
            <a:ext cx="937624" cy="517578"/>
          </a:xfrm>
          <a:prstGeom prst="rect">
            <a:avLst/>
          </a:prstGeom>
        </p:spPr>
        <p:txBody>
          <a:bodyPr wrap="square" lIns="0" tIns="0" rIns="0" bIns="0" rtlCol="0" anchor="t">
            <a:spAutoFit/>
          </a:bodyPr>
          <a:lstStyle/>
          <a:p>
            <a:pPr algn="ctr">
              <a:lnSpc>
                <a:spcPts val="4302"/>
              </a:lnSpc>
              <a:spcBef>
                <a:spcPct val="0"/>
              </a:spcBef>
            </a:pPr>
            <a:r>
              <a:rPr lang="en-US" sz="3072" dirty="0">
                <a:solidFill>
                  <a:srgbClr val="000000"/>
                </a:solidFill>
                <a:latin typeface="Open Sans Bold"/>
                <a:ea typeface="Open Sans Bold"/>
                <a:cs typeface="Open Sans Bold"/>
                <a:sym typeface="Open Sans Bold"/>
              </a:rPr>
              <a:t>Day 1</a:t>
            </a:r>
          </a:p>
        </p:txBody>
      </p:sp>
      <p:grpSp>
        <p:nvGrpSpPr>
          <p:cNvPr id="20" name="Group 20"/>
          <p:cNvGrpSpPr/>
          <p:nvPr/>
        </p:nvGrpSpPr>
        <p:grpSpPr>
          <a:xfrm>
            <a:off x="5143500" y="0"/>
            <a:ext cx="628833" cy="653964"/>
            <a:chOff x="0" y="0"/>
            <a:chExt cx="311083" cy="323516"/>
          </a:xfrm>
        </p:grpSpPr>
        <p:sp>
          <p:nvSpPr>
            <p:cNvPr id="21" name="Freeform 21"/>
            <p:cNvSpPr/>
            <p:nvPr/>
          </p:nvSpPr>
          <p:spPr>
            <a:xfrm>
              <a:off x="0" y="0"/>
              <a:ext cx="311083" cy="323516"/>
            </a:xfrm>
            <a:custGeom>
              <a:avLst/>
              <a:gdLst/>
              <a:ahLst/>
              <a:cxnLst/>
              <a:rect l="l" t="t" r="r" b="b"/>
              <a:pathLst>
                <a:path w="311083" h="323516">
                  <a:moveTo>
                    <a:pt x="0" y="0"/>
                  </a:moveTo>
                  <a:lnTo>
                    <a:pt x="311083" y="0"/>
                  </a:lnTo>
                  <a:lnTo>
                    <a:pt x="311083" y="323516"/>
                  </a:lnTo>
                  <a:lnTo>
                    <a:pt x="0" y="323516"/>
                  </a:lnTo>
                  <a:close/>
                </a:path>
              </a:pathLst>
            </a:custGeom>
            <a:solidFill>
              <a:srgbClr val="FFFFFF"/>
            </a:solidFill>
          </p:spPr>
          <p:txBody>
            <a:bodyPr/>
            <a:lstStyle/>
            <a:p>
              <a:endParaRPr lang="en-US"/>
            </a:p>
          </p:txBody>
        </p:sp>
        <p:sp>
          <p:nvSpPr>
            <p:cNvPr id="22" name="TextBox 22"/>
            <p:cNvSpPr txBox="1"/>
            <p:nvPr/>
          </p:nvSpPr>
          <p:spPr>
            <a:xfrm>
              <a:off x="0" y="-19050"/>
              <a:ext cx="311083" cy="342566"/>
            </a:xfrm>
            <a:prstGeom prst="rect">
              <a:avLst/>
            </a:prstGeom>
          </p:spPr>
          <p:txBody>
            <a:bodyPr lIns="50800" tIns="50800" rIns="50800" bIns="50800" rtlCol="0" anchor="ctr"/>
            <a:lstStyle/>
            <a:p>
              <a:pPr algn="ctr">
                <a:lnSpc>
                  <a:spcPts val="1260"/>
                </a:lnSpc>
                <a:spcBef>
                  <a:spcPct val="0"/>
                </a:spcBef>
              </a:pPr>
              <a:r>
                <a:rPr lang="en-US" sz="900">
                  <a:solidFill>
                    <a:srgbClr val="FFFFFF"/>
                  </a:solidFill>
                  <a:latin typeface="Open Sans Light"/>
                  <a:ea typeface="Open Sans Light"/>
                  <a:cs typeface="Open Sans Light"/>
                  <a:sym typeface="Open Sans Light"/>
                </a:rPr>
                <a:t>sf</a:t>
              </a:r>
            </a:p>
          </p:txBody>
        </p:sp>
      </p:grpSp>
      <p:sp>
        <p:nvSpPr>
          <p:cNvPr id="23" name="TextBox 23"/>
          <p:cNvSpPr txBox="1"/>
          <p:nvPr/>
        </p:nvSpPr>
        <p:spPr>
          <a:xfrm>
            <a:off x="5143500" y="28313"/>
            <a:ext cx="628833" cy="530662"/>
          </a:xfrm>
          <a:prstGeom prst="rect">
            <a:avLst/>
          </a:prstGeom>
        </p:spPr>
        <p:txBody>
          <a:bodyPr lIns="0" tIns="0" rIns="0" bIns="0" rtlCol="0" anchor="t">
            <a:spAutoFit/>
          </a:bodyPr>
          <a:lstStyle/>
          <a:p>
            <a:pPr algn="ctr">
              <a:lnSpc>
                <a:spcPts val="4302"/>
              </a:lnSpc>
              <a:spcBef>
                <a:spcPct val="0"/>
              </a:spcBef>
            </a:pPr>
            <a:r>
              <a:rPr lang="en-US" sz="3072">
                <a:solidFill>
                  <a:srgbClr val="000000"/>
                </a:solidFill>
                <a:latin typeface="Open Sans Bold"/>
                <a:ea typeface="Open Sans Bold"/>
                <a:cs typeface="Open Sans Bold"/>
                <a:sym typeface="Open Sans Bold"/>
              </a:rPr>
              <a:t>10</a:t>
            </a:r>
          </a:p>
        </p:txBody>
      </p:sp>
      <p:grpSp>
        <p:nvGrpSpPr>
          <p:cNvPr id="24" name="Group 24"/>
          <p:cNvGrpSpPr/>
          <p:nvPr/>
        </p:nvGrpSpPr>
        <p:grpSpPr>
          <a:xfrm>
            <a:off x="10287000" y="0"/>
            <a:ext cx="1107691" cy="653964"/>
            <a:chOff x="0" y="0"/>
            <a:chExt cx="311083" cy="323516"/>
          </a:xfrm>
        </p:grpSpPr>
        <p:sp>
          <p:nvSpPr>
            <p:cNvPr id="25" name="Freeform 25"/>
            <p:cNvSpPr/>
            <p:nvPr/>
          </p:nvSpPr>
          <p:spPr>
            <a:xfrm>
              <a:off x="0" y="0"/>
              <a:ext cx="311083" cy="323516"/>
            </a:xfrm>
            <a:custGeom>
              <a:avLst/>
              <a:gdLst/>
              <a:ahLst/>
              <a:cxnLst/>
              <a:rect l="l" t="t" r="r" b="b"/>
              <a:pathLst>
                <a:path w="311083" h="323516">
                  <a:moveTo>
                    <a:pt x="0" y="0"/>
                  </a:moveTo>
                  <a:lnTo>
                    <a:pt x="311083" y="0"/>
                  </a:lnTo>
                  <a:lnTo>
                    <a:pt x="311083" y="323516"/>
                  </a:lnTo>
                  <a:lnTo>
                    <a:pt x="0" y="323516"/>
                  </a:lnTo>
                  <a:close/>
                </a:path>
              </a:pathLst>
            </a:custGeom>
            <a:solidFill>
              <a:srgbClr val="FFFFFF"/>
            </a:solidFill>
          </p:spPr>
          <p:txBody>
            <a:bodyPr/>
            <a:lstStyle/>
            <a:p>
              <a:endParaRPr lang="en-US"/>
            </a:p>
          </p:txBody>
        </p:sp>
        <p:sp>
          <p:nvSpPr>
            <p:cNvPr id="26" name="TextBox 26"/>
            <p:cNvSpPr txBox="1"/>
            <p:nvPr/>
          </p:nvSpPr>
          <p:spPr>
            <a:xfrm>
              <a:off x="0" y="-19050"/>
              <a:ext cx="311083" cy="342566"/>
            </a:xfrm>
            <a:prstGeom prst="rect">
              <a:avLst/>
            </a:prstGeom>
          </p:spPr>
          <p:txBody>
            <a:bodyPr lIns="50800" tIns="50800" rIns="50800" bIns="50800" rtlCol="0" anchor="ctr"/>
            <a:lstStyle/>
            <a:p>
              <a:pPr algn="ctr">
                <a:lnSpc>
                  <a:spcPts val="1260"/>
                </a:lnSpc>
                <a:spcBef>
                  <a:spcPct val="0"/>
                </a:spcBef>
              </a:pPr>
              <a:r>
                <a:rPr lang="en-US" sz="900">
                  <a:solidFill>
                    <a:srgbClr val="FFFFFF"/>
                  </a:solidFill>
                  <a:latin typeface="Open Sans Light"/>
                  <a:ea typeface="Open Sans Light"/>
                  <a:cs typeface="Open Sans Light"/>
                  <a:sym typeface="Open Sans Light"/>
                </a:rPr>
                <a:t>sf</a:t>
              </a:r>
            </a:p>
          </p:txBody>
        </p:sp>
      </p:grpSp>
      <p:sp>
        <p:nvSpPr>
          <p:cNvPr id="27" name="TextBox 27"/>
          <p:cNvSpPr txBox="1"/>
          <p:nvPr/>
        </p:nvSpPr>
        <p:spPr>
          <a:xfrm>
            <a:off x="10287000" y="28313"/>
            <a:ext cx="1107691" cy="517578"/>
          </a:xfrm>
          <a:prstGeom prst="rect">
            <a:avLst/>
          </a:prstGeom>
        </p:spPr>
        <p:txBody>
          <a:bodyPr wrap="square" lIns="0" tIns="0" rIns="0" bIns="0" rtlCol="0" anchor="t">
            <a:spAutoFit/>
          </a:bodyPr>
          <a:lstStyle/>
          <a:p>
            <a:pPr algn="ctr">
              <a:lnSpc>
                <a:spcPts val="4302"/>
              </a:lnSpc>
              <a:spcBef>
                <a:spcPct val="0"/>
              </a:spcBef>
            </a:pPr>
            <a:r>
              <a:rPr lang="en-US" sz="3072" dirty="0">
                <a:solidFill>
                  <a:srgbClr val="000000"/>
                </a:solidFill>
                <a:latin typeface="Open Sans Bold"/>
                <a:ea typeface="Open Sans Bold"/>
                <a:cs typeface="Open Sans Bold"/>
                <a:sym typeface="Open Sans Bold"/>
              </a:rPr>
              <a:t>Day 19</a:t>
            </a:r>
          </a:p>
        </p:txBody>
      </p:sp>
      <p:grpSp>
        <p:nvGrpSpPr>
          <p:cNvPr id="28" name="Group 16">
            <a:extLst>
              <a:ext uri="{FF2B5EF4-FFF2-40B4-BE49-F238E27FC236}">
                <a16:creationId xmlns:a16="http://schemas.microsoft.com/office/drawing/2014/main" id="{E4881266-04CD-28C7-AAA8-6649C19758F2}"/>
              </a:ext>
            </a:extLst>
          </p:cNvPr>
          <p:cNvGrpSpPr/>
          <p:nvPr/>
        </p:nvGrpSpPr>
        <p:grpSpPr>
          <a:xfrm>
            <a:off x="5143496" y="-14773"/>
            <a:ext cx="1257302" cy="692472"/>
            <a:chOff x="0" y="-19050"/>
            <a:chExt cx="463842" cy="342566"/>
          </a:xfrm>
        </p:grpSpPr>
        <p:sp>
          <p:nvSpPr>
            <p:cNvPr id="29" name="Freeform 17">
              <a:extLst>
                <a:ext uri="{FF2B5EF4-FFF2-40B4-BE49-F238E27FC236}">
                  <a16:creationId xmlns:a16="http://schemas.microsoft.com/office/drawing/2014/main" id="{9432CCD5-3A18-C842-5999-D86ACD7FE039}"/>
                </a:ext>
              </a:extLst>
            </p:cNvPr>
            <p:cNvSpPr/>
            <p:nvPr/>
          </p:nvSpPr>
          <p:spPr>
            <a:xfrm>
              <a:off x="0" y="0"/>
              <a:ext cx="463842" cy="323516"/>
            </a:xfrm>
            <a:custGeom>
              <a:avLst/>
              <a:gdLst/>
              <a:ahLst/>
              <a:cxnLst/>
              <a:rect l="l" t="t" r="r" b="b"/>
              <a:pathLst>
                <a:path w="311083" h="323516">
                  <a:moveTo>
                    <a:pt x="0" y="0"/>
                  </a:moveTo>
                  <a:lnTo>
                    <a:pt x="311083" y="0"/>
                  </a:lnTo>
                  <a:lnTo>
                    <a:pt x="311083" y="323516"/>
                  </a:lnTo>
                  <a:lnTo>
                    <a:pt x="0" y="323516"/>
                  </a:lnTo>
                  <a:close/>
                </a:path>
              </a:pathLst>
            </a:custGeom>
            <a:solidFill>
              <a:srgbClr val="FFFFFF"/>
            </a:solidFill>
          </p:spPr>
          <p:txBody>
            <a:bodyPr/>
            <a:lstStyle/>
            <a:p>
              <a:endParaRPr lang="en-US" dirty="0"/>
            </a:p>
          </p:txBody>
        </p:sp>
        <p:sp>
          <p:nvSpPr>
            <p:cNvPr id="30" name="TextBox 18">
              <a:extLst>
                <a:ext uri="{FF2B5EF4-FFF2-40B4-BE49-F238E27FC236}">
                  <a16:creationId xmlns:a16="http://schemas.microsoft.com/office/drawing/2014/main" id="{F902AB44-1579-1CC7-3009-0590ED1F8866}"/>
                </a:ext>
              </a:extLst>
            </p:cNvPr>
            <p:cNvSpPr txBox="1"/>
            <p:nvPr/>
          </p:nvSpPr>
          <p:spPr>
            <a:xfrm>
              <a:off x="0" y="-19050"/>
              <a:ext cx="311083" cy="342566"/>
            </a:xfrm>
            <a:prstGeom prst="rect">
              <a:avLst/>
            </a:prstGeom>
          </p:spPr>
          <p:txBody>
            <a:bodyPr lIns="50800" tIns="50800" rIns="50800" bIns="50800" rtlCol="0" anchor="ctr"/>
            <a:lstStyle/>
            <a:p>
              <a:pPr algn="ctr">
                <a:lnSpc>
                  <a:spcPts val="1260"/>
                </a:lnSpc>
                <a:spcBef>
                  <a:spcPct val="0"/>
                </a:spcBef>
              </a:pPr>
              <a:r>
                <a:rPr lang="en-US" sz="900">
                  <a:solidFill>
                    <a:srgbClr val="FFFFFF"/>
                  </a:solidFill>
                  <a:latin typeface="Open Sans Light"/>
                  <a:ea typeface="Open Sans Light"/>
                  <a:cs typeface="Open Sans Light"/>
                  <a:sym typeface="Open Sans Light"/>
                </a:rPr>
                <a:t>sf</a:t>
              </a:r>
            </a:p>
          </p:txBody>
        </p:sp>
      </p:grpSp>
      <p:sp>
        <p:nvSpPr>
          <p:cNvPr id="31" name="TextBox 19">
            <a:extLst>
              <a:ext uri="{FF2B5EF4-FFF2-40B4-BE49-F238E27FC236}">
                <a16:creationId xmlns:a16="http://schemas.microsoft.com/office/drawing/2014/main" id="{9F6F9AE9-F908-0628-43FC-D8838AB56384}"/>
              </a:ext>
            </a:extLst>
          </p:cNvPr>
          <p:cNvSpPr txBox="1"/>
          <p:nvPr/>
        </p:nvSpPr>
        <p:spPr>
          <a:xfrm>
            <a:off x="5143495" y="52048"/>
            <a:ext cx="1257303" cy="517578"/>
          </a:xfrm>
          <a:prstGeom prst="rect">
            <a:avLst/>
          </a:prstGeom>
        </p:spPr>
        <p:txBody>
          <a:bodyPr wrap="square" lIns="0" tIns="0" rIns="0" bIns="0" rtlCol="0" anchor="t">
            <a:spAutoFit/>
          </a:bodyPr>
          <a:lstStyle/>
          <a:p>
            <a:pPr algn="ctr">
              <a:lnSpc>
                <a:spcPts val="4302"/>
              </a:lnSpc>
              <a:spcBef>
                <a:spcPct val="0"/>
              </a:spcBef>
            </a:pPr>
            <a:r>
              <a:rPr lang="en-US" sz="3072" dirty="0">
                <a:solidFill>
                  <a:srgbClr val="000000"/>
                </a:solidFill>
                <a:latin typeface="Open Sans Bold"/>
                <a:ea typeface="Open Sans Bold"/>
                <a:cs typeface="Open Sans Bold"/>
                <a:sym typeface="Open Sans Bold"/>
              </a:rPr>
              <a:t>Day 10</a:t>
            </a:r>
          </a:p>
        </p:txBody>
      </p:sp>
      <p:pic>
        <p:nvPicPr>
          <p:cNvPr id="32" name="Picture 31" descr="A close up of a fish&#10;&#10;Description automatically generated">
            <a:extLst>
              <a:ext uri="{FF2B5EF4-FFF2-40B4-BE49-F238E27FC236}">
                <a16:creationId xmlns:a16="http://schemas.microsoft.com/office/drawing/2014/main" id="{B1FE30D2-530E-3C5F-9F11-6A07DC6B4F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093751">
            <a:off x="15665805" y="5728551"/>
            <a:ext cx="2165628" cy="1575358"/>
          </a:xfrm>
          <a:prstGeom prst="rect">
            <a:avLst/>
          </a:prstGeom>
        </p:spPr>
      </p:pic>
      <p:sp>
        <p:nvSpPr>
          <p:cNvPr id="33" name="Freeform 5">
            <a:extLst>
              <a:ext uri="{FF2B5EF4-FFF2-40B4-BE49-F238E27FC236}">
                <a16:creationId xmlns:a16="http://schemas.microsoft.com/office/drawing/2014/main" id="{7341822E-D0CC-A627-4599-F37F7A8063EA}"/>
              </a:ext>
            </a:extLst>
          </p:cNvPr>
          <p:cNvSpPr/>
          <p:nvPr/>
        </p:nvSpPr>
        <p:spPr>
          <a:xfrm>
            <a:off x="15507299" y="1025960"/>
            <a:ext cx="2556197" cy="1201946"/>
          </a:xfrm>
          <a:custGeom>
            <a:avLst/>
            <a:gdLst/>
            <a:ahLst/>
            <a:cxnLst/>
            <a:rect l="l" t="t" r="r" b="b"/>
            <a:pathLst>
              <a:path w="7315200" h="2985516">
                <a:moveTo>
                  <a:pt x="0" y="0"/>
                </a:moveTo>
                <a:lnTo>
                  <a:pt x="7315200" y="0"/>
                </a:lnTo>
                <a:lnTo>
                  <a:pt x="7315200" y="2985516"/>
                </a:lnTo>
                <a:lnTo>
                  <a:pt x="0" y="298551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cxnSp>
        <p:nvCxnSpPr>
          <p:cNvPr id="36" name="Straight Arrow Connector 35">
            <a:extLst>
              <a:ext uri="{FF2B5EF4-FFF2-40B4-BE49-F238E27FC236}">
                <a16:creationId xmlns:a16="http://schemas.microsoft.com/office/drawing/2014/main" id="{34DD526B-069B-77D8-C120-83ADABBAAA32}"/>
              </a:ext>
            </a:extLst>
          </p:cNvPr>
          <p:cNvCxnSpPr>
            <a:cxnSpLocks/>
          </p:cNvCxnSpPr>
          <p:nvPr/>
        </p:nvCxnSpPr>
        <p:spPr>
          <a:xfrm flipV="1">
            <a:off x="10947626" y="2775586"/>
            <a:ext cx="1124193" cy="1219200"/>
          </a:xfrm>
          <a:prstGeom prst="straightConnector1">
            <a:avLst/>
          </a:prstGeom>
          <a:ln w="82550">
            <a:solidFill>
              <a:srgbClr val="FF22F6"/>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58B2FD4-DF17-548B-6678-A96F4D105979}"/>
              </a:ext>
            </a:extLst>
          </p:cNvPr>
          <p:cNvSpPr txBox="1"/>
          <p:nvPr/>
        </p:nvSpPr>
        <p:spPr>
          <a:xfrm rot="18678982">
            <a:off x="10470686" y="3085512"/>
            <a:ext cx="1590079" cy="461665"/>
          </a:xfrm>
          <a:prstGeom prst="rect">
            <a:avLst/>
          </a:prstGeom>
          <a:noFill/>
        </p:spPr>
        <p:txBody>
          <a:bodyPr wrap="square" rtlCol="0">
            <a:spAutoFit/>
          </a:bodyPr>
          <a:lstStyle/>
          <a:p>
            <a:r>
              <a:rPr lang="en-US" sz="2400" b="1" dirty="0"/>
              <a:t>New tissue</a:t>
            </a:r>
          </a:p>
        </p:txBody>
      </p:sp>
      <p:sp>
        <p:nvSpPr>
          <p:cNvPr id="40" name="TextBox 39">
            <a:extLst>
              <a:ext uri="{FF2B5EF4-FFF2-40B4-BE49-F238E27FC236}">
                <a16:creationId xmlns:a16="http://schemas.microsoft.com/office/drawing/2014/main" id="{B5094094-9C9C-C1CD-B6D9-3FD044A9AB82}"/>
              </a:ext>
            </a:extLst>
          </p:cNvPr>
          <p:cNvSpPr txBox="1"/>
          <p:nvPr/>
        </p:nvSpPr>
        <p:spPr>
          <a:xfrm>
            <a:off x="12507277" y="4583666"/>
            <a:ext cx="2033264" cy="461665"/>
          </a:xfrm>
          <a:prstGeom prst="rect">
            <a:avLst/>
          </a:prstGeom>
          <a:noFill/>
        </p:spPr>
        <p:txBody>
          <a:bodyPr wrap="square" rtlCol="0">
            <a:spAutoFit/>
          </a:bodyPr>
          <a:lstStyle/>
          <a:p>
            <a:r>
              <a:rPr lang="en-US" sz="2400" b="1" dirty="0"/>
              <a:t>New polyps</a:t>
            </a:r>
          </a:p>
        </p:txBody>
      </p:sp>
      <p:cxnSp>
        <p:nvCxnSpPr>
          <p:cNvPr id="41" name="Straight Arrow Connector 40">
            <a:extLst>
              <a:ext uri="{FF2B5EF4-FFF2-40B4-BE49-F238E27FC236}">
                <a16:creationId xmlns:a16="http://schemas.microsoft.com/office/drawing/2014/main" id="{369DDF6A-D481-2E36-A4C5-E40E54ACC45E}"/>
              </a:ext>
            </a:extLst>
          </p:cNvPr>
          <p:cNvCxnSpPr>
            <a:cxnSpLocks/>
          </p:cNvCxnSpPr>
          <p:nvPr/>
        </p:nvCxnSpPr>
        <p:spPr>
          <a:xfrm flipH="1" flipV="1">
            <a:off x="13071688" y="2933700"/>
            <a:ext cx="417291" cy="1642015"/>
          </a:xfrm>
          <a:prstGeom prst="straightConnector1">
            <a:avLst/>
          </a:prstGeom>
          <a:ln w="82550">
            <a:solidFill>
              <a:srgbClr val="FF22F6"/>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C637001-0F4E-E2FE-D8BC-EC37AAA4F43F}"/>
              </a:ext>
            </a:extLst>
          </p:cNvPr>
          <p:cNvCxnSpPr>
            <a:cxnSpLocks/>
          </p:cNvCxnSpPr>
          <p:nvPr/>
        </p:nvCxnSpPr>
        <p:spPr>
          <a:xfrm flipH="1" flipV="1">
            <a:off x="13565584" y="3825381"/>
            <a:ext cx="240893" cy="758285"/>
          </a:xfrm>
          <a:prstGeom prst="straightConnector1">
            <a:avLst/>
          </a:prstGeom>
          <a:ln w="82550">
            <a:solidFill>
              <a:srgbClr val="FF22F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CC95935-CF92-67A2-E341-5BA3A756E8D2}"/>
              </a:ext>
            </a:extLst>
          </p:cNvPr>
          <p:cNvCxnSpPr>
            <a:cxnSpLocks/>
          </p:cNvCxnSpPr>
          <p:nvPr/>
        </p:nvCxnSpPr>
        <p:spPr>
          <a:xfrm flipV="1">
            <a:off x="13837789" y="3306650"/>
            <a:ext cx="279809" cy="1259371"/>
          </a:xfrm>
          <a:prstGeom prst="straightConnector1">
            <a:avLst/>
          </a:prstGeom>
          <a:ln w="82550">
            <a:solidFill>
              <a:srgbClr val="FF22F6"/>
            </a:solidFill>
            <a:tailEnd type="triangle"/>
          </a:ln>
        </p:spPr>
        <p:style>
          <a:lnRef idx="1">
            <a:schemeClr val="accent1"/>
          </a:lnRef>
          <a:fillRef idx="0">
            <a:schemeClr val="accent1"/>
          </a:fillRef>
          <a:effectRef idx="0">
            <a:schemeClr val="accent1"/>
          </a:effectRef>
          <a:fontRef idx="minor">
            <a:schemeClr val="tx1"/>
          </a:fontRef>
        </p:style>
      </p:cxnSp>
      <p:sp>
        <p:nvSpPr>
          <p:cNvPr id="58" name="Slide Number Placeholder 57">
            <a:extLst>
              <a:ext uri="{FF2B5EF4-FFF2-40B4-BE49-F238E27FC236}">
                <a16:creationId xmlns:a16="http://schemas.microsoft.com/office/drawing/2014/main" id="{B8DB0CD5-81DE-A90D-BB95-04F1617EB005}"/>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B110D92D-BBB7-47B6-04FD-C193484E0AF5}"/>
              </a:ext>
            </a:extLst>
          </p:cNvPr>
          <p:cNvSpPr txBox="1"/>
          <p:nvPr/>
        </p:nvSpPr>
        <p:spPr>
          <a:xfrm>
            <a:off x="2971800" y="4435614"/>
            <a:ext cx="13411200" cy="1323439"/>
          </a:xfrm>
          <a:prstGeom prst="rect">
            <a:avLst/>
          </a:prstGeom>
          <a:noFill/>
        </p:spPr>
        <p:txBody>
          <a:bodyPr wrap="square" rtlCol="0">
            <a:spAutoFit/>
          </a:bodyPr>
          <a:lstStyle/>
          <a:p>
            <a:r>
              <a:rPr lang="en-US" sz="4000" i="1" dirty="0"/>
              <a:t>Acropora pulchra </a:t>
            </a:r>
            <a:r>
              <a:rPr lang="en-US" sz="4000" dirty="0"/>
              <a:t>regeneration</a:t>
            </a:r>
            <a:r>
              <a:rPr lang="en-US" sz="4000" i="1" dirty="0"/>
              <a:t> </a:t>
            </a:r>
            <a:r>
              <a:rPr lang="en-US" sz="4000" dirty="0"/>
              <a:t>is robust to injury and elevated temperature</a:t>
            </a:r>
            <a:r>
              <a:rPr lang="en-US" dirty="0"/>
              <a:t>.</a:t>
            </a:r>
          </a:p>
        </p:txBody>
      </p:sp>
      <p:sp>
        <p:nvSpPr>
          <p:cNvPr id="6" name="Slide Number Placeholder 5">
            <a:extLst>
              <a:ext uri="{FF2B5EF4-FFF2-40B4-BE49-F238E27FC236}">
                <a16:creationId xmlns:a16="http://schemas.microsoft.com/office/drawing/2014/main" id="{111E5FB9-695E-776A-9B9C-CE31B2C302DD}"/>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3880800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image1.png">
            <a:extLst>
              <a:ext uri="{FF2B5EF4-FFF2-40B4-BE49-F238E27FC236}">
                <a16:creationId xmlns:a16="http://schemas.microsoft.com/office/drawing/2014/main" id="{BFA9474A-6FEB-E136-A0EC-E64B3020C51E}"/>
              </a:ext>
            </a:extLst>
          </p:cNvPr>
          <p:cNvPicPr/>
          <p:nvPr/>
        </p:nvPicPr>
        <p:blipFill>
          <a:blip r:embed="rId3"/>
          <a:srcRect/>
          <a:stretch>
            <a:fillRect/>
          </a:stretch>
        </p:blipFill>
        <p:spPr>
          <a:xfrm>
            <a:off x="1905000" y="438150"/>
            <a:ext cx="14478000" cy="9410700"/>
          </a:xfrm>
          <a:prstGeom prst="rect">
            <a:avLst/>
          </a:prstGeom>
          <a:ln/>
        </p:spPr>
      </p:pic>
      <p:sp>
        <p:nvSpPr>
          <p:cNvPr id="3" name="Rectangle 2">
            <a:extLst>
              <a:ext uri="{FF2B5EF4-FFF2-40B4-BE49-F238E27FC236}">
                <a16:creationId xmlns:a16="http://schemas.microsoft.com/office/drawing/2014/main" id="{6834537D-BC33-A887-FDE4-0680DD38EE3A}"/>
              </a:ext>
            </a:extLst>
          </p:cNvPr>
          <p:cNvSpPr/>
          <p:nvPr/>
        </p:nvSpPr>
        <p:spPr>
          <a:xfrm>
            <a:off x="2971800" y="1333500"/>
            <a:ext cx="4038600" cy="7391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D18A9AF-A3EB-6262-726F-788AE1399075}"/>
              </a:ext>
            </a:extLst>
          </p:cNvPr>
          <p:cNvSpPr/>
          <p:nvPr/>
        </p:nvSpPr>
        <p:spPr>
          <a:xfrm>
            <a:off x="7543800" y="1295400"/>
            <a:ext cx="4038600" cy="7391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4485450-BDD0-CE7B-A76E-04CB5F03D40E}"/>
              </a:ext>
            </a:extLst>
          </p:cNvPr>
          <p:cNvSpPr/>
          <p:nvPr/>
        </p:nvSpPr>
        <p:spPr>
          <a:xfrm>
            <a:off x="12000722" y="1333500"/>
            <a:ext cx="4038600" cy="7391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A34B13F-7A00-9E65-20F4-5E63EBF40BD6}"/>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382041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B110D92D-BBB7-47B6-04FD-C193484E0AF5}"/>
              </a:ext>
            </a:extLst>
          </p:cNvPr>
          <p:cNvSpPr txBox="1"/>
          <p:nvPr/>
        </p:nvSpPr>
        <p:spPr>
          <a:xfrm>
            <a:off x="2971800" y="4435614"/>
            <a:ext cx="13411200" cy="1323439"/>
          </a:xfrm>
          <a:prstGeom prst="rect">
            <a:avLst/>
          </a:prstGeom>
          <a:noFill/>
        </p:spPr>
        <p:txBody>
          <a:bodyPr wrap="square" rtlCol="0">
            <a:spAutoFit/>
          </a:bodyPr>
          <a:lstStyle/>
          <a:p>
            <a:r>
              <a:rPr lang="en-US" sz="4000" i="1" dirty="0"/>
              <a:t>Acropora pulchra </a:t>
            </a:r>
            <a:r>
              <a:rPr lang="en-US" sz="4000" dirty="0"/>
              <a:t>regeneration </a:t>
            </a:r>
            <a:r>
              <a:rPr lang="en-US" sz="4000" b="1" dirty="0"/>
              <a:t>and growth</a:t>
            </a:r>
            <a:r>
              <a:rPr lang="en-US" sz="4000" i="1" dirty="0"/>
              <a:t> </a:t>
            </a:r>
            <a:r>
              <a:rPr lang="en-US" sz="4000" dirty="0"/>
              <a:t>is robust to injury and elevated temperature</a:t>
            </a:r>
            <a:r>
              <a:rPr lang="en-US" dirty="0"/>
              <a:t>.</a:t>
            </a:r>
          </a:p>
        </p:txBody>
      </p:sp>
      <p:sp>
        <p:nvSpPr>
          <p:cNvPr id="3" name="Slide Number Placeholder 2">
            <a:extLst>
              <a:ext uri="{FF2B5EF4-FFF2-40B4-BE49-F238E27FC236}">
                <a16:creationId xmlns:a16="http://schemas.microsoft.com/office/drawing/2014/main" id="{1BB87522-3B37-ED55-7042-3F6BFC34FA2A}"/>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422584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txBody>
          <a:bodyPr/>
          <a:lstStyle/>
          <a:p>
            <a:endParaRPr lang="en-US"/>
          </a:p>
        </p:txBody>
      </p:sp>
      <p:sp>
        <p:nvSpPr>
          <p:cNvPr id="3" name="Freeform 3"/>
          <p:cNvSpPr/>
          <p:nvPr/>
        </p:nvSpPr>
        <p:spPr>
          <a:xfrm>
            <a:off x="1296563" y="3086100"/>
            <a:ext cx="4472609" cy="4114800"/>
          </a:xfrm>
          <a:custGeom>
            <a:avLst/>
            <a:gdLst/>
            <a:ahLst/>
            <a:cxnLst/>
            <a:rect l="l" t="t" r="r" b="b"/>
            <a:pathLst>
              <a:path w="4472609" h="4114800">
                <a:moveTo>
                  <a:pt x="0" y="0"/>
                </a:moveTo>
                <a:lnTo>
                  <a:pt x="4472608" y="0"/>
                </a:lnTo>
                <a:lnTo>
                  <a:pt x="44726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6816921" y="3213626"/>
            <a:ext cx="4306115" cy="4574890"/>
          </a:xfrm>
          <a:custGeom>
            <a:avLst/>
            <a:gdLst/>
            <a:ahLst/>
            <a:cxnLst/>
            <a:rect l="l" t="t" r="r" b="b"/>
            <a:pathLst>
              <a:path w="4306115" h="4574890">
                <a:moveTo>
                  <a:pt x="0" y="0"/>
                </a:moveTo>
                <a:lnTo>
                  <a:pt x="4306115" y="0"/>
                </a:lnTo>
                <a:lnTo>
                  <a:pt x="4306115" y="4574890"/>
                </a:lnTo>
                <a:lnTo>
                  <a:pt x="0" y="45748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7717924" y="4144177"/>
            <a:ext cx="2504109" cy="2253698"/>
          </a:xfrm>
          <a:custGeom>
            <a:avLst/>
            <a:gdLst/>
            <a:ahLst/>
            <a:cxnLst/>
            <a:rect l="l" t="t" r="r" b="b"/>
            <a:pathLst>
              <a:path w="2504109" h="2253698">
                <a:moveTo>
                  <a:pt x="0" y="0"/>
                </a:moveTo>
                <a:lnTo>
                  <a:pt x="2504109" y="0"/>
                </a:lnTo>
                <a:lnTo>
                  <a:pt x="2504109" y="2253698"/>
                </a:lnTo>
                <a:lnTo>
                  <a:pt x="0" y="22536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12170786" y="2432033"/>
            <a:ext cx="5422934" cy="5422934"/>
          </a:xfrm>
          <a:custGeom>
            <a:avLst/>
            <a:gdLst/>
            <a:ahLst/>
            <a:cxnLst/>
            <a:rect l="l" t="t" r="r" b="b"/>
            <a:pathLst>
              <a:path w="5422934" h="5422934">
                <a:moveTo>
                  <a:pt x="0" y="0"/>
                </a:moveTo>
                <a:lnTo>
                  <a:pt x="5422934" y="0"/>
                </a:lnTo>
                <a:lnTo>
                  <a:pt x="5422934" y="5422934"/>
                </a:lnTo>
                <a:lnTo>
                  <a:pt x="0" y="5422934"/>
                </a:lnTo>
                <a:lnTo>
                  <a:pt x="0" y="0"/>
                </a:lnTo>
                <a:close/>
              </a:path>
            </a:pathLst>
          </a:custGeom>
          <a:blipFill>
            <a:blip r:embed="rId10"/>
            <a:stretch>
              <a:fillRect/>
            </a:stretch>
          </a:blipFill>
        </p:spPr>
        <p:txBody>
          <a:bodyPr/>
          <a:lstStyle/>
          <a:p>
            <a:endParaRPr lang="en-US"/>
          </a:p>
        </p:txBody>
      </p:sp>
      <p:sp>
        <p:nvSpPr>
          <p:cNvPr id="7" name="Slide Number Placeholder 6">
            <a:extLst>
              <a:ext uri="{FF2B5EF4-FFF2-40B4-BE49-F238E27FC236}">
                <a16:creationId xmlns:a16="http://schemas.microsoft.com/office/drawing/2014/main" id="{12023C62-2E75-1418-B062-F4F40A9EA331}"/>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image15.jpg">
            <a:extLst>
              <a:ext uri="{FF2B5EF4-FFF2-40B4-BE49-F238E27FC236}">
                <a16:creationId xmlns:a16="http://schemas.microsoft.com/office/drawing/2014/main" id="{25F64058-0CF2-E79A-B772-8C63DF81B866}"/>
              </a:ext>
            </a:extLst>
          </p:cNvPr>
          <p:cNvPicPr/>
          <p:nvPr/>
        </p:nvPicPr>
        <p:blipFill>
          <a:blip r:embed="rId3"/>
          <a:srcRect/>
          <a:stretch>
            <a:fillRect/>
          </a:stretch>
        </p:blipFill>
        <p:spPr>
          <a:xfrm>
            <a:off x="1714500" y="19439"/>
            <a:ext cx="15163800" cy="10287000"/>
          </a:xfrm>
          <a:prstGeom prst="rect">
            <a:avLst/>
          </a:prstGeom>
          <a:ln/>
        </p:spPr>
      </p:pic>
      <p:sp>
        <p:nvSpPr>
          <p:cNvPr id="3" name="Slide Number Placeholder 2">
            <a:extLst>
              <a:ext uri="{FF2B5EF4-FFF2-40B4-BE49-F238E27FC236}">
                <a16:creationId xmlns:a16="http://schemas.microsoft.com/office/drawing/2014/main" id="{69487A54-CDA6-25AC-71F1-7DEE8BD2ECB8}"/>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3432279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image9.jpg">
            <a:extLst>
              <a:ext uri="{FF2B5EF4-FFF2-40B4-BE49-F238E27FC236}">
                <a16:creationId xmlns:a16="http://schemas.microsoft.com/office/drawing/2014/main" id="{9968F309-69CF-AC7F-4DB9-A83B5DDB6154}"/>
              </a:ext>
            </a:extLst>
          </p:cNvPr>
          <p:cNvPicPr/>
          <p:nvPr/>
        </p:nvPicPr>
        <p:blipFill>
          <a:blip r:embed="rId3"/>
          <a:srcRect/>
          <a:stretch>
            <a:fillRect/>
          </a:stretch>
        </p:blipFill>
        <p:spPr>
          <a:xfrm>
            <a:off x="2095500" y="647700"/>
            <a:ext cx="14097000" cy="9144000"/>
          </a:xfrm>
          <a:prstGeom prst="rect">
            <a:avLst/>
          </a:prstGeom>
          <a:ln/>
        </p:spPr>
      </p:pic>
      <p:sp>
        <p:nvSpPr>
          <p:cNvPr id="3" name="Slide Number Placeholder 2">
            <a:extLst>
              <a:ext uri="{FF2B5EF4-FFF2-40B4-BE49-F238E27FC236}">
                <a16:creationId xmlns:a16="http://schemas.microsoft.com/office/drawing/2014/main" id="{94BBCAC2-2D34-3DE0-121B-B450D4738DF6}"/>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586840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Slide Number Placeholder 2">
            <a:extLst>
              <a:ext uri="{FF2B5EF4-FFF2-40B4-BE49-F238E27FC236}">
                <a16:creationId xmlns:a16="http://schemas.microsoft.com/office/drawing/2014/main" id="{94BBCAC2-2D34-3DE0-121B-B450D4738DF6}"/>
              </a:ext>
            </a:extLst>
          </p:cNvPr>
          <p:cNvSpPr>
            <a:spLocks noGrp="1"/>
          </p:cNvSpPr>
          <p:nvPr>
            <p:ph type="sldNum" sz="quarter" idx="12"/>
          </p:nvPr>
        </p:nvSpPr>
        <p:spPr/>
        <p:txBody>
          <a:bodyPr/>
          <a:lstStyle/>
          <a:p>
            <a:fld id="{B6F15528-21DE-4FAA-801E-634DDDAF4B2B}" type="slidenum">
              <a:rPr lang="en-US" smtClean="0"/>
              <a:pPr/>
              <a:t>32</a:t>
            </a:fld>
            <a:endParaRPr lang="en-US"/>
          </a:p>
        </p:txBody>
      </p:sp>
      <p:pic>
        <p:nvPicPr>
          <p:cNvPr id="12" name="Picture 11" descr="A diagram of different stages of treatment&#10;&#10;Description automatically generated">
            <a:extLst>
              <a:ext uri="{FF2B5EF4-FFF2-40B4-BE49-F238E27FC236}">
                <a16:creationId xmlns:a16="http://schemas.microsoft.com/office/drawing/2014/main" id="{A9BF1FB4-4856-6845-66E3-49BE84986AD3}"/>
              </a:ext>
            </a:extLst>
          </p:cNvPr>
          <p:cNvPicPr>
            <a:picLocks noChangeAspect="1"/>
          </p:cNvPicPr>
          <p:nvPr/>
        </p:nvPicPr>
        <p:blipFill rotWithShape="1">
          <a:blip r:embed="rId3">
            <a:extLst>
              <a:ext uri="{28A0092B-C50C-407E-A947-70E740481C1C}">
                <a14:useLocalDpi xmlns:a14="http://schemas.microsoft.com/office/drawing/2010/main" val="0"/>
              </a:ext>
            </a:extLst>
          </a:blip>
          <a:srcRect l="4568" t="10162" r="1605" b="8076"/>
          <a:stretch/>
        </p:blipFill>
        <p:spPr>
          <a:xfrm>
            <a:off x="983019" y="1827015"/>
            <a:ext cx="14186224" cy="8241229"/>
          </a:xfrm>
          <a:prstGeom prst="rect">
            <a:avLst/>
          </a:prstGeom>
        </p:spPr>
      </p:pic>
      <p:pic>
        <p:nvPicPr>
          <p:cNvPr id="7" name="Picture 6" descr="A diagram of different stages of treatment&#10;&#10;Description automatically generated">
            <a:extLst>
              <a:ext uri="{FF2B5EF4-FFF2-40B4-BE49-F238E27FC236}">
                <a16:creationId xmlns:a16="http://schemas.microsoft.com/office/drawing/2014/main" id="{85098D18-564E-8C24-C3ED-B46429E25E86}"/>
              </a:ext>
            </a:extLst>
          </p:cNvPr>
          <p:cNvPicPr>
            <a:picLocks noChangeAspect="1"/>
          </p:cNvPicPr>
          <p:nvPr/>
        </p:nvPicPr>
        <p:blipFill rotWithShape="1">
          <a:blip r:embed="rId4">
            <a:extLst>
              <a:ext uri="{28A0092B-C50C-407E-A947-70E740481C1C}">
                <a14:useLocalDpi xmlns:a14="http://schemas.microsoft.com/office/drawing/2010/main" val="0"/>
              </a:ext>
            </a:extLst>
          </a:blip>
          <a:srcRect t="9338" r="95166"/>
          <a:stretch/>
        </p:blipFill>
        <p:spPr>
          <a:xfrm>
            <a:off x="353008" y="1008483"/>
            <a:ext cx="685800" cy="8574833"/>
          </a:xfrm>
          <a:prstGeom prst="rect">
            <a:avLst/>
          </a:prstGeom>
        </p:spPr>
      </p:pic>
      <p:pic>
        <p:nvPicPr>
          <p:cNvPr id="14" name="Picture 13" descr="A close-up of a sign&#10;&#10;Description automatically generated">
            <a:extLst>
              <a:ext uri="{FF2B5EF4-FFF2-40B4-BE49-F238E27FC236}">
                <a16:creationId xmlns:a16="http://schemas.microsoft.com/office/drawing/2014/main" id="{E3AA3798-F6B9-F061-C860-C7376C4D8F72}"/>
              </a:ext>
            </a:extLst>
          </p:cNvPr>
          <p:cNvPicPr>
            <a:picLocks noChangeAspect="1"/>
          </p:cNvPicPr>
          <p:nvPr/>
        </p:nvPicPr>
        <p:blipFill rotWithShape="1">
          <a:blip r:embed="rId5">
            <a:extLst>
              <a:ext uri="{28A0092B-C50C-407E-A947-70E740481C1C}">
                <a14:useLocalDpi xmlns:a14="http://schemas.microsoft.com/office/drawing/2010/main" val="0"/>
              </a:ext>
            </a:extLst>
          </a:blip>
          <a:srcRect l="5334" r="3261"/>
          <a:stretch/>
        </p:blipFill>
        <p:spPr>
          <a:xfrm>
            <a:off x="15316200" y="4044950"/>
            <a:ext cx="2971800" cy="1892300"/>
          </a:xfrm>
          <a:prstGeom prst="rect">
            <a:avLst/>
          </a:prstGeom>
        </p:spPr>
      </p:pic>
      <p:pic>
        <p:nvPicPr>
          <p:cNvPr id="15" name="Picture 14" descr="A close up of a fish&#10;&#10;Description automatically generated">
            <a:extLst>
              <a:ext uri="{FF2B5EF4-FFF2-40B4-BE49-F238E27FC236}">
                <a16:creationId xmlns:a16="http://schemas.microsoft.com/office/drawing/2014/main" id="{72623B69-8B55-4521-3BD2-63CA0B7722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093751">
            <a:off x="7999183" y="245370"/>
            <a:ext cx="1984834" cy="1443841"/>
          </a:xfrm>
          <a:prstGeom prst="rect">
            <a:avLst/>
          </a:prstGeom>
        </p:spPr>
      </p:pic>
      <p:sp>
        <p:nvSpPr>
          <p:cNvPr id="16" name="Freeform 5">
            <a:extLst>
              <a:ext uri="{FF2B5EF4-FFF2-40B4-BE49-F238E27FC236}">
                <a16:creationId xmlns:a16="http://schemas.microsoft.com/office/drawing/2014/main" id="{0A7BC78C-FD6E-6D67-84D1-CC4DE9CE9238}"/>
              </a:ext>
            </a:extLst>
          </p:cNvPr>
          <p:cNvSpPr/>
          <p:nvPr/>
        </p:nvSpPr>
        <p:spPr>
          <a:xfrm>
            <a:off x="11887200" y="459928"/>
            <a:ext cx="3101278" cy="1097109"/>
          </a:xfrm>
          <a:custGeom>
            <a:avLst/>
            <a:gdLst/>
            <a:ahLst/>
            <a:cxnLst/>
            <a:rect l="l" t="t" r="r" b="b"/>
            <a:pathLst>
              <a:path w="7315200" h="2985516">
                <a:moveTo>
                  <a:pt x="0" y="0"/>
                </a:moveTo>
                <a:lnTo>
                  <a:pt x="7315200" y="0"/>
                </a:lnTo>
                <a:lnTo>
                  <a:pt x="7315200" y="2985516"/>
                </a:lnTo>
                <a:lnTo>
                  <a:pt x="0" y="29855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pic>
        <p:nvPicPr>
          <p:cNvPr id="17" name="Picture 16" descr="A diagram of different stages of treatment&#10;&#10;Description automatically generated">
            <a:extLst>
              <a:ext uri="{FF2B5EF4-FFF2-40B4-BE49-F238E27FC236}">
                <a16:creationId xmlns:a16="http://schemas.microsoft.com/office/drawing/2014/main" id="{F416904B-A468-69E4-649E-E3CC830AA061}"/>
              </a:ext>
            </a:extLst>
          </p:cNvPr>
          <p:cNvPicPr>
            <a:picLocks noChangeAspect="1"/>
          </p:cNvPicPr>
          <p:nvPr/>
        </p:nvPicPr>
        <p:blipFill rotWithShape="1">
          <a:blip r:embed="rId3">
            <a:extLst>
              <a:ext uri="{28A0092B-C50C-407E-A947-70E740481C1C}">
                <a14:useLocalDpi xmlns:a14="http://schemas.microsoft.com/office/drawing/2010/main" val="0"/>
              </a:ext>
            </a:extLst>
          </a:blip>
          <a:srcRect l="22762" t="2041" r="64638" b="90199"/>
          <a:stretch/>
        </p:blipFill>
        <p:spPr>
          <a:xfrm>
            <a:off x="3733800" y="774821"/>
            <a:ext cx="1905000" cy="782216"/>
          </a:xfrm>
          <a:prstGeom prst="rect">
            <a:avLst/>
          </a:prstGeom>
        </p:spPr>
      </p:pic>
      <p:sp>
        <p:nvSpPr>
          <p:cNvPr id="18" name="Rectangle 17">
            <a:extLst>
              <a:ext uri="{FF2B5EF4-FFF2-40B4-BE49-F238E27FC236}">
                <a16:creationId xmlns:a16="http://schemas.microsoft.com/office/drawing/2014/main" id="{463F3D5C-15F1-D1EF-6D60-1B3AD7235A75}"/>
              </a:ext>
            </a:extLst>
          </p:cNvPr>
          <p:cNvSpPr/>
          <p:nvPr/>
        </p:nvSpPr>
        <p:spPr>
          <a:xfrm>
            <a:off x="3048000" y="2019300"/>
            <a:ext cx="3200400" cy="5943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015AF299-5A44-AF40-7ED3-41C84EC57FCC}"/>
              </a:ext>
            </a:extLst>
          </p:cNvPr>
          <p:cNvSpPr/>
          <p:nvPr/>
        </p:nvSpPr>
        <p:spPr>
          <a:xfrm>
            <a:off x="7391400" y="2019300"/>
            <a:ext cx="3200400" cy="5943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6F2C729A-B2F3-2226-5F5B-5B27DA97B741}"/>
              </a:ext>
            </a:extLst>
          </p:cNvPr>
          <p:cNvSpPr/>
          <p:nvPr/>
        </p:nvSpPr>
        <p:spPr>
          <a:xfrm>
            <a:off x="11734800" y="2019300"/>
            <a:ext cx="3200400" cy="5943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8607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a:extLst>
              <a:ext uri="{FF2B5EF4-FFF2-40B4-BE49-F238E27FC236}">
                <a16:creationId xmlns:a16="http://schemas.microsoft.com/office/drawing/2014/main" id="{48FD14ED-5FBE-E85E-E676-CCC9E1A31842}"/>
              </a:ext>
            </a:extLst>
          </p:cNvPr>
          <p:cNvSpPr txBox="1"/>
          <p:nvPr/>
        </p:nvSpPr>
        <p:spPr>
          <a:xfrm>
            <a:off x="685800" y="1773346"/>
            <a:ext cx="8915400" cy="6740307"/>
          </a:xfrm>
          <a:prstGeom prst="rect">
            <a:avLst/>
          </a:prstGeom>
          <a:noFill/>
        </p:spPr>
        <p:txBody>
          <a:bodyPr wrap="square" rtlCol="0">
            <a:spAutoFit/>
          </a:bodyPr>
          <a:lstStyle/>
          <a:p>
            <a:r>
              <a:rPr lang="en-US" sz="3600" dirty="0">
                <a:latin typeface="Aptos" panose="020B0004020202020204" pitchFamily="34" charset="0"/>
              </a:rPr>
              <a:t>H1: Regenerative capacity decreases under warmer temperatures </a:t>
            </a:r>
          </a:p>
          <a:p>
            <a:endParaRPr lang="en-US" sz="3600" dirty="0">
              <a:latin typeface="Aptos" panose="020B0004020202020204" pitchFamily="34" charset="0"/>
            </a:endParaRPr>
          </a:p>
          <a:p>
            <a:endParaRPr lang="en-US" sz="3600" dirty="0">
              <a:latin typeface="Aptos" panose="020B0004020202020204" pitchFamily="34" charset="0"/>
            </a:endParaRPr>
          </a:p>
          <a:p>
            <a:endParaRPr lang="en-US" sz="3600" dirty="0">
              <a:latin typeface="Aptos" panose="020B0004020202020204" pitchFamily="34" charset="0"/>
            </a:endParaRPr>
          </a:p>
          <a:p>
            <a:r>
              <a:rPr lang="en-US" sz="3600" dirty="0">
                <a:latin typeface="Aptos" panose="020B0004020202020204" pitchFamily="34" charset="0"/>
              </a:rPr>
              <a:t>H2: Regenerative capacity is dependent on wound characteristics. </a:t>
            </a:r>
          </a:p>
          <a:p>
            <a:endParaRPr lang="en-US" sz="3600" dirty="0">
              <a:latin typeface="Aptos" panose="020B0004020202020204" pitchFamily="34" charset="0"/>
            </a:endParaRPr>
          </a:p>
          <a:p>
            <a:endParaRPr lang="en-US" sz="3600" dirty="0">
              <a:latin typeface="Aptos" panose="020B0004020202020204" pitchFamily="34" charset="0"/>
            </a:endParaRPr>
          </a:p>
          <a:p>
            <a:endParaRPr lang="en-US" sz="3600" dirty="0">
              <a:latin typeface="Aptos" panose="020B0004020202020204" pitchFamily="34" charset="0"/>
            </a:endParaRPr>
          </a:p>
          <a:p>
            <a:r>
              <a:rPr lang="en-US" sz="3600" dirty="0">
                <a:latin typeface="Aptos" panose="020B0004020202020204" pitchFamily="34" charset="0"/>
              </a:rPr>
              <a:t>H3: Regeneration comes at the cost of growth. </a:t>
            </a:r>
          </a:p>
        </p:txBody>
      </p:sp>
      <p:sp>
        <p:nvSpPr>
          <p:cNvPr id="3" name="Right Arrow 2">
            <a:extLst>
              <a:ext uri="{FF2B5EF4-FFF2-40B4-BE49-F238E27FC236}">
                <a16:creationId xmlns:a16="http://schemas.microsoft.com/office/drawing/2014/main" id="{9D6B1020-A09D-1E8D-3B22-0FA792EDB47E}"/>
              </a:ext>
            </a:extLst>
          </p:cNvPr>
          <p:cNvSpPr/>
          <p:nvPr/>
        </p:nvSpPr>
        <p:spPr>
          <a:xfrm>
            <a:off x="10287000" y="2247900"/>
            <a:ext cx="1981200" cy="3810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52B4CF1E-C118-BFE2-E339-D8C72AA860D2}"/>
              </a:ext>
            </a:extLst>
          </p:cNvPr>
          <p:cNvSpPr/>
          <p:nvPr/>
        </p:nvSpPr>
        <p:spPr>
          <a:xfrm>
            <a:off x="10287000" y="4908291"/>
            <a:ext cx="1981200" cy="3810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C0E9C79C-BC52-76E1-DC3C-CA8A2AAED8ED}"/>
              </a:ext>
            </a:extLst>
          </p:cNvPr>
          <p:cNvSpPr/>
          <p:nvPr/>
        </p:nvSpPr>
        <p:spPr>
          <a:xfrm>
            <a:off x="10300996" y="7592008"/>
            <a:ext cx="1981200" cy="38100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544D4D6-38D8-A8BF-2D42-43AC4A46BF88}"/>
              </a:ext>
            </a:extLst>
          </p:cNvPr>
          <p:cNvSpPr txBox="1"/>
          <p:nvPr/>
        </p:nvSpPr>
        <p:spPr>
          <a:xfrm>
            <a:off x="12801600" y="1866900"/>
            <a:ext cx="4876800" cy="954107"/>
          </a:xfrm>
          <a:prstGeom prst="rect">
            <a:avLst/>
          </a:prstGeom>
          <a:noFill/>
        </p:spPr>
        <p:txBody>
          <a:bodyPr wrap="square" rtlCol="0">
            <a:spAutoFit/>
          </a:bodyPr>
          <a:lstStyle/>
          <a:p>
            <a:r>
              <a:rPr lang="en-US" sz="2800" dirty="0"/>
              <a:t>Regeneration was robust at warmer temperature.</a:t>
            </a:r>
          </a:p>
        </p:txBody>
      </p:sp>
      <p:sp>
        <p:nvSpPr>
          <p:cNvPr id="9" name="TextBox 8">
            <a:extLst>
              <a:ext uri="{FF2B5EF4-FFF2-40B4-BE49-F238E27FC236}">
                <a16:creationId xmlns:a16="http://schemas.microsoft.com/office/drawing/2014/main" id="{97095497-F70E-ECFD-A48D-2EF5377DE2AE}"/>
              </a:ext>
            </a:extLst>
          </p:cNvPr>
          <p:cNvSpPr txBox="1"/>
          <p:nvPr/>
        </p:nvSpPr>
        <p:spPr>
          <a:xfrm>
            <a:off x="12801600" y="4514046"/>
            <a:ext cx="4876800" cy="1815882"/>
          </a:xfrm>
          <a:prstGeom prst="rect">
            <a:avLst/>
          </a:prstGeom>
          <a:noFill/>
        </p:spPr>
        <p:txBody>
          <a:bodyPr wrap="square" rtlCol="0">
            <a:spAutoFit/>
          </a:bodyPr>
          <a:lstStyle/>
          <a:p>
            <a:r>
              <a:rPr lang="en-US" sz="2800" dirty="0"/>
              <a:t>Tissue regeneration was faster for abrasion wounds, but ultimately regeneration was completed for both injury types. </a:t>
            </a:r>
          </a:p>
        </p:txBody>
      </p:sp>
      <p:sp>
        <p:nvSpPr>
          <p:cNvPr id="10" name="TextBox 9">
            <a:extLst>
              <a:ext uri="{FF2B5EF4-FFF2-40B4-BE49-F238E27FC236}">
                <a16:creationId xmlns:a16="http://schemas.microsoft.com/office/drawing/2014/main" id="{FF5637AE-4912-3709-CA6D-93CBDD1F6C91}"/>
              </a:ext>
            </a:extLst>
          </p:cNvPr>
          <p:cNvSpPr txBox="1"/>
          <p:nvPr/>
        </p:nvSpPr>
        <p:spPr>
          <a:xfrm>
            <a:off x="12801600" y="7305454"/>
            <a:ext cx="4876800" cy="954107"/>
          </a:xfrm>
          <a:prstGeom prst="rect">
            <a:avLst/>
          </a:prstGeom>
          <a:noFill/>
        </p:spPr>
        <p:txBody>
          <a:bodyPr wrap="square" rtlCol="0">
            <a:spAutoFit/>
          </a:bodyPr>
          <a:lstStyle/>
          <a:p>
            <a:r>
              <a:rPr lang="en-US" sz="2800" dirty="0"/>
              <a:t>Maintained high growth rates across treatments. </a:t>
            </a:r>
          </a:p>
        </p:txBody>
      </p:sp>
      <p:sp>
        <p:nvSpPr>
          <p:cNvPr id="11" name="Slide Number Placeholder 10">
            <a:extLst>
              <a:ext uri="{FF2B5EF4-FFF2-40B4-BE49-F238E27FC236}">
                <a16:creationId xmlns:a16="http://schemas.microsoft.com/office/drawing/2014/main" id="{3630C350-5507-FF60-2EF9-1EE670DC36EE}"/>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837197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a:extLst>
              <a:ext uri="{FF2B5EF4-FFF2-40B4-BE49-F238E27FC236}">
                <a16:creationId xmlns:a16="http://schemas.microsoft.com/office/drawing/2014/main" id="{4C59ED4C-AE1D-40D6-8A80-8CB57D498E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33" y="-3574791"/>
            <a:ext cx="18516600" cy="138874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A478CBB4-0F97-B4E8-9A5C-DDA0F045B11F}"/>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094031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5249D86B-4723-58CF-01CD-024E5B81D4FE}"/>
              </a:ext>
            </a:extLst>
          </p:cNvPr>
          <p:cNvSpPr txBox="1"/>
          <p:nvPr/>
        </p:nvSpPr>
        <p:spPr>
          <a:xfrm>
            <a:off x="723900" y="1925746"/>
            <a:ext cx="16611600" cy="6740307"/>
          </a:xfrm>
          <a:prstGeom prst="rect">
            <a:avLst/>
          </a:prstGeom>
          <a:noFill/>
        </p:spPr>
        <p:txBody>
          <a:bodyPr wrap="square">
            <a:spAutoFit/>
          </a:bodyPr>
          <a:lstStyle/>
          <a:p>
            <a:r>
              <a:rPr lang="en-US" sz="3600" dirty="0">
                <a:effectLst/>
                <a:latin typeface="Aptos" panose="020B0004020202020204" pitchFamily="34" charset="0"/>
                <a:ea typeface="Calibri" panose="020F0502020204030204" pitchFamily="34" charset="0"/>
              </a:rPr>
              <a:t>1. </a:t>
            </a:r>
            <a:r>
              <a:rPr lang="en-US" sz="3600" dirty="0">
                <a:effectLst/>
                <a:latin typeface="Aptos" panose="020B0004020202020204" pitchFamily="34" charset="0"/>
                <a:ea typeface="Arial" panose="020B0604020202020204" pitchFamily="34" charset="0"/>
              </a:rPr>
              <a:t>High regenerative capacity underscores coral resilience</a:t>
            </a:r>
            <a:r>
              <a:rPr lang="en-US" sz="3600" dirty="0">
                <a:effectLst/>
                <a:latin typeface="Aptos" panose="020B0004020202020204" pitchFamily="34" charset="0"/>
              </a:rPr>
              <a:t> </a:t>
            </a:r>
            <a:endParaRPr lang="en-US" sz="3600" dirty="0">
              <a:effectLst/>
              <a:latin typeface="Aptos" panose="020B0004020202020204" pitchFamily="34" charset="0"/>
              <a:ea typeface="Calibri" panose="020F0502020204030204" pitchFamily="34" charset="0"/>
            </a:endParaRPr>
          </a:p>
          <a:p>
            <a:endParaRPr lang="en-US" sz="3600" dirty="0">
              <a:effectLst/>
              <a:latin typeface="Aptos" panose="020B0004020202020204" pitchFamily="34" charset="0"/>
              <a:ea typeface="Calibri" panose="020F0502020204030204" pitchFamily="34" charset="0"/>
            </a:endParaRPr>
          </a:p>
          <a:p>
            <a:endParaRPr lang="en-US" sz="3600" dirty="0">
              <a:effectLst/>
              <a:latin typeface="Aptos" panose="020B0004020202020204" pitchFamily="34" charset="0"/>
              <a:ea typeface="Calibri" panose="020F0502020204030204" pitchFamily="34" charset="0"/>
            </a:endParaRPr>
          </a:p>
          <a:p>
            <a:r>
              <a:rPr lang="en-US" sz="3600" dirty="0">
                <a:effectLst/>
                <a:latin typeface="Aptos" panose="020B0004020202020204" pitchFamily="34" charset="0"/>
                <a:ea typeface="Arial" panose="020B0604020202020204" pitchFamily="34" charset="0"/>
              </a:rPr>
              <a:t>2. </a:t>
            </a:r>
            <a:r>
              <a:rPr lang="en-US" sz="3600" dirty="0">
                <a:effectLst/>
                <a:latin typeface="Aptos" panose="020B0004020202020204" pitchFamily="34" charset="0"/>
                <a:ea typeface="Calibri" panose="020F0502020204030204" pitchFamily="34" charset="0"/>
              </a:rPr>
              <a:t>Robust mechanisms of energy acquisition, allocation, and utilization </a:t>
            </a:r>
            <a:r>
              <a:rPr lang="en-US" sz="3600" dirty="0">
                <a:latin typeface="Aptos" panose="020B0004020202020204" pitchFamily="34" charset="0"/>
                <a:ea typeface="Calibri" panose="020F0502020204030204" pitchFamily="34" charset="0"/>
              </a:rPr>
              <a:t>drive the success of </a:t>
            </a:r>
            <a:r>
              <a:rPr lang="en-US" sz="3600" dirty="0">
                <a:effectLst/>
                <a:latin typeface="Aptos" panose="020B0004020202020204" pitchFamily="34" charset="0"/>
                <a:ea typeface="Calibri" panose="020F0502020204030204" pitchFamily="34" charset="0"/>
              </a:rPr>
              <a:t>coral regeneration.</a:t>
            </a:r>
            <a:endParaRPr lang="en-US" sz="3600" dirty="0">
              <a:effectLst/>
              <a:latin typeface="Aptos" panose="020B0004020202020204" pitchFamily="34" charset="0"/>
            </a:endParaRPr>
          </a:p>
          <a:p>
            <a:endParaRPr lang="en-US" sz="3600" dirty="0">
              <a:latin typeface="Aptos" panose="020B0004020202020204" pitchFamily="34" charset="0"/>
            </a:endParaRPr>
          </a:p>
          <a:p>
            <a:endParaRPr lang="en-US" sz="3600" dirty="0">
              <a:latin typeface="Aptos" panose="020B0004020202020204" pitchFamily="34" charset="0"/>
            </a:endParaRPr>
          </a:p>
          <a:p>
            <a:r>
              <a:rPr lang="en-US" sz="3600" dirty="0">
                <a:effectLst/>
                <a:latin typeface="Aptos" panose="020B0004020202020204" pitchFamily="34" charset="0"/>
                <a:ea typeface="Arial" panose="020B0604020202020204" pitchFamily="34" charset="0"/>
              </a:rPr>
              <a:t>3. The interplay between warming and symbiosis is dynamic, but </a:t>
            </a:r>
            <a:r>
              <a:rPr lang="en-US" sz="3600" dirty="0">
                <a:latin typeface="Aptos" panose="020B0004020202020204" pitchFamily="34" charset="0"/>
                <a:ea typeface="Arial" panose="020B0604020202020204" pitchFamily="34" charset="0"/>
              </a:rPr>
              <a:t>it is </a:t>
            </a:r>
            <a:r>
              <a:rPr lang="en-US" sz="3600" dirty="0">
                <a:effectLst/>
                <a:latin typeface="Aptos" panose="020B0004020202020204" pitchFamily="34" charset="0"/>
                <a:ea typeface="Arial" panose="020B0604020202020204" pitchFamily="34" charset="0"/>
              </a:rPr>
              <a:t>crucial in anticipating how coral resilience will be altered by climate change </a:t>
            </a:r>
          </a:p>
          <a:p>
            <a:endParaRPr lang="en-US" sz="3600" dirty="0">
              <a:latin typeface="Aptos" panose="020B0004020202020204" pitchFamily="34" charset="0"/>
              <a:ea typeface="Arial" panose="020B0604020202020204" pitchFamily="34" charset="0"/>
            </a:endParaRPr>
          </a:p>
          <a:p>
            <a:r>
              <a:rPr lang="en-US" sz="3600" dirty="0">
                <a:effectLst/>
                <a:latin typeface="Aptos" panose="020B0004020202020204" pitchFamily="34" charset="0"/>
                <a:ea typeface="Arial" panose="020B0604020202020204" pitchFamily="34" charset="0"/>
              </a:rPr>
              <a:t>4. Selection of coral species and genotypes for restoration should target corals with high regenerative capacity like </a:t>
            </a:r>
            <a:r>
              <a:rPr lang="en-US" sz="3600" i="1" dirty="0">
                <a:effectLst/>
                <a:latin typeface="Aptos" panose="020B0004020202020204" pitchFamily="34" charset="0"/>
                <a:ea typeface="Arial" panose="020B0604020202020204" pitchFamily="34" charset="0"/>
              </a:rPr>
              <a:t>A. pulchra</a:t>
            </a:r>
          </a:p>
        </p:txBody>
      </p:sp>
      <p:sp>
        <p:nvSpPr>
          <p:cNvPr id="6" name="TextBox 5">
            <a:extLst>
              <a:ext uri="{FF2B5EF4-FFF2-40B4-BE49-F238E27FC236}">
                <a16:creationId xmlns:a16="http://schemas.microsoft.com/office/drawing/2014/main" id="{863DA049-2831-B50D-AAE7-F93D7AB7FB89}"/>
              </a:ext>
            </a:extLst>
          </p:cNvPr>
          <p:cNvSpPr txBox="1"/>
          <p:nvPr/>
        </p:nvSpPr>
        <p:spPr>
          <a:xfrm>
            <a:off x="3505200" y="342900"/>
            <a:ext cx="11049000" cy="707886"/>
          </a:xfrm>
          <a:prstGeom prst="rect">
            <a:avLst/>
          </a:prstGeom>
          <a:noFill/>
        </p:spPr>
        <p:txBody>
          <a:bodyPr wrap="square" rtlCol="0">
            <a:spAutoFit/>
          </a:bodyPr>
          <a:lstStyle/>
          <a:p>
            <a:pPr algn="ctr"/>
            <a:r>
              <a:rPr lang="en-US" sz="4000" b="1" dirty="0"/>
              <a:t>Conclusions</a:t>
            </a:r>
          </a:p>
        </p:txBody>
      </p:sp>
      <p:sp>
        <p:nvSpPr>
          <p:cNvPr id="7" name="Slide Number Placeholder 6">
            <a:extLst>
              <a:ext uri="{FF2B5EF4-FFF2-40B4-BE49-F238E27FC236}">
                <a16:creationId xmlns:a16="http://schemas.microsoft.com/office/drawing/2014/main" id="{0E60B9B5-36E6-9A9B-FBBF-6CDDB4D57046}"/>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2556457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descr="A close up of an object&#10;&#10;Description automatically generated">
            <a:extLst>
              <a:ext uri="{FF2B5EF4-FFF2-40B4-BE49-F238E27FC236}">
                <a16:creationId xmlns:a16="http://schemas.microsoft.com/office/drawing/2014/main" id="{4A995533-5C7E-3A35-7471-4E4DA253F8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019300"/>
            <a:ext cx="3817902" cy="13563600"/>
          </a:xfrm>
          <a:prstGeom prst="rect">
            <a:avLst/>
          </a:prstGeom>
        </p:spPr>
      </p:pic>
      <p:sp>
        <p:nvSpPr>
          <p:cNvPr id="2" name="TextBox 1">
            <a:extLst>
              <a:ext uri="{FF2B5EF4-FFF2-40B4-BE49-F238E27FC236}">
                <a16:creationId xmlns:a16="http://schemas.microsoft.com/office/drawing/2014/main" id="{D5757CF2-386B-6288-4FDD-782CB034004E}"/>
              </a:ext>
            </a:extLst>
          </p:cNvPr>
          <p:cNvSpPr txBox="1"/>
          <p:nvPr/>
        </p:nvSpPr>
        <p:spPr>
          <a:xfrm>
            <a:off x="6400800" y="4779611"/>
            <a:ext cx="6092309" cy="369332"/>
          </a:xfrm>
          <a:prstGeom prst="rect">
            <a:avLst/>
          </a:prstGeom>
          <a:noFill/>
        </p:spPr>
        <p:txBody>
          <a:bodyPr wrap="none" rtlCol="0">
            <a:spAutoFit/>
          </a:bodyPr>
          <a:lstStyle/>
          <a:p>
            <a:r>
              <a:rPr lang="en-US" b="1" dirty="0"/>
              <a:t>Here </a:t>
            </a:r>
            <a:r>
              <a:rPr lang="en-US" b="1" dirty="0" err="1"/>
              <a:t>ninah</a:t>
            </a:r>
            <a:r>
              <a:rPr lang="en-US" b="1" dirty="0"/>
              <a:t> gives thank </a:t>
            </a:r>
            <a:r>
              <a:rPr lang="en-US" b="1" dirty="0" err="1"/>
              <a:t>yous</a:t>
            </a:r>
            <a:r>
              <a:rPr lang="en-US" b="1" dirty="0"/>
              <a:t> and acknowledgements and cries</a:t>
            </a:r>
          </a:p>
        </p:txBody>
      </p:sp>
      <p:sp>
        <p:nvSpPr>
          <p:cNvPr id="5" name="Slide Number Placeholder 4">
            <a:extLst>
              <a:ext uri="{FF2B5EF4-FFF2-40B4-BE49-F238E27FC236}">
                <a16:creationId xmlns:a16="http://schemas.microsoft.com/office/drawing/2014/main" id="{850E1447-A6F5-74AE-1CB9-5ECA669838F2}"/>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654611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cean Temperature Profiles | manoa.hawaii.edu/ExploringOurFluidEarth">
            <a:extLst>
              <a:ext uri="{FF2B5EF4-FFF2-40B4-BE49-F238E27FC236}">
                <a16:creationId xmlns:a16="http://schemas.microsoft.com/office/drawing/2014/main" id="{3EBCD43C-EB43-69D7-C332-7A58DBFD7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3716"/>
            <a:ext cx="20601432" cy="1030071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4B38ABA-D435-3167-C444-2E45F3C29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69" y="1943100"/>
            <a:ext cx="17284861" cy="64008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F1607849-EB24-B399-33F0-6257874DE51C}"/>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91924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5B0B6D1-DA00-4FAB-986F-6085365A1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1905000"/>
            <a:ext cx="17716500" cy="6477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3058DC3-6F6F-69B6-7FDF-5E70410B51B7}"/>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493229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4" descr="A view of bleached coral reefs in Moorea, French Polynesia.">
            <a:extLst>
              <a:ext uri="{FF2B5EF4-FFF2-40B4-BE49-F238E27FC236}">
                <a16:creationId xmlns:a16="http://schemas.microsoft.com/office/drawing/2014/main" id="{2685B617-4658-8D70-DEA6-0908B7535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474" r="1" b="1"/>
          <a:stretch/>
        </p:blipFill>
        <p:spPr bwMode="auto">
          <a:xfrm>
            <a:off x="-26581" y="-42596"/>
            <a:ext cx="19507200" cy="1037219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29D469D-117D-7AE2-3939-634044E90084}"/>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320577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6">
            <a:extLst>
              <a:ext uri="{FF2B5EF4-FFF2-40B4-BE49-F238E27FC236}">
                <a16:creationId xmlns:a16="http://schemas.microsoft.com/office/drawing/2014/main" id="{C65BA6CD-06D2-44C1-1296-49960A03A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69" y="2324100"/>
            <a:ext cx="17284861" cy="6400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0D81297-648F-A52A-0DE4-CBC78D90C4F4}"/>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459583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4">
            <a:extLst>
              <a:ext uri="{FF2B5EF4-FFF2-40B4-BE49-F238E27FC236}">
                <a16:creationId xmlns:a16="http://schemas.microsoft.com/office/drawing/2014/main" id="{3506BE4C-4B90-B77D-A9A2-4C434E0EF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74" y="952500"/>
            <a:ext cx="17591852" cy="838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EF62EEB-48FD-A159-2275-DF3E721F1E1A}"/>
              </a:ext>
            </a:extLst>
          </p:cNvPr>
          <p:cNvSpPr txBox="1"/>
          <p:nvPr/>
        </p:nvSpPr>
        <p:spPr>
          <a:xfrm>
            <a:off x="14554200" y="9524263"/>
            <a:ext cx="3385726" cy="523220"/>
          </a:xfrm>
          <a:prstGeom prst="rect">
            <a:avLst/>
          </a:prstGeom>
          <a:noFill/>
        </p:spPr>
        <p:txBody>
          <a:bodyPr wrap="square" rtlCol="0">
            <a:spAutoFit/>
          </a:bodyPr>
          <a:lstStyle/>
          <a:p>
            <a:r>
              <a:rPr lang="en-US" sz="2800" dirty="0"/>
              <a:t>Spillman et. al., 2011</a:t>
            </a:r>
          </a:p>
        </p:txBody>
      </p:sp>
      <p:sp>
        <p:nvSpPr>
          <p:cNvPr id="5" name="Slide Number Placeholder 4">
            <a:extLst>
              <a:ext uri="{FF2B5EF4-FFF2-40B4-BE49-F238E27FC236}">
                <a16:creationId xmlns:a16="http://schemas.microsoft.com/office/drawing/2014/main" id="{25D61FF3-EC4E-4461-95A2-BE7EC47DF905}"/>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615374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AutoShape 4">
            <a:extLst>
              <a:ext uri="{FF2B5EF4-FFF2-40B4-BE49-F238E27FC236}">
                <a16:creationId xmlns:a16="http://schemas.microsoft.com/office/drawing/2014/main" id="{6402B639-5807-F05E-B48F-4A39C84E55A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 name="Picture 4">
            <a:extLst>
              <a:ext uri="{FF2B5EF4-FFF2-40B4-BE49-F238E27FC236}">
                <a16:creationId xmlns:a16="http://schemas.microsoft.com/office/drawing/2014/main" id="{9D5302DB-AD2A-9A89-AAE1-DBC76723F7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074" y="952500"/>
            <a:ext cx="17591852" cy="8382000"/>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Tuamotu Archipelago Map | French Polynesia | Detailed Maps of Tuamotu  Islands (Tuamotus)">
            <a:extLst>
              <a:ext uri="{FF2B5EF4-FFF2-40B4-BE49-F238E27FC236}">
                <a16:creationId xmlns:a16="http://schemas.microsoft.com/office/drawing/2014/main" id="{040AE8D1-B433-8EB2-3E14-8F9E24181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53550" y="-88392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descr="Photo: STS080-750-76">
            <a:extLst>
              <a:ext uri="{FF2B5EF4-FFF2-40B4-BE49-F238E27FC236}">
                <a16:creationId xmlns:a16="http://schemas.microsoft.com/office/drawing/2014/main" id="{7D18A680-C007-B56E-2081-5CBA525C3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6" y="1638303"/>
            <a:ext cx="7010394" cy="7010394"/>
          </a:xfrm>
          <a:prstGeom prst="rect">
            <a:avLst/>
          </a:prstGeom>
          <a:noFill/>
          <a:ln w="57150">
            <a:solidFill>
              <a:srgbClr val="FF22F6"/>
            </a:solidFill>
          </a:ln>
          <a:extLst>
            <a:ext uri="{909E8E84-426E-40DD-AFC4-6F175D3DCCD1}">
              <a14:hiddenFill xmlns:a14="http://schemas.microsoft.com/office/drawing/2010/main">
                <a:solidFill>
                  <a:srgbClr val="FFFFFF"/>
                </a:solidFill>
              </a14:hiddenFill>
            </a:ext>
          </a:extLst>
        </p:spPr>
      </p:pic>
      <p:sp>
        <p:nvSpPr>
          <p:cNvPr id="5" name="5-Point Star 4">
            <a:extLst>
              <a:ext uri="{FF2B5EF4-FFF2-40B4-BE49-F238E27FC236}">
                <a16:creationId xmlns:a16="http://schemas.microsoft.com/office/drawing/2014/main" id="{78E93A8F-87AA-092E-B5BF-70A8B7AA6285}"/>
              </a:ext>
            </a:extLst>
          </p:cNvPr>
          <p:cNvSpPr/>
          <p:nvPr/>
        </p:nvSpPr>
        <p:spPr>
          <a:xfrm>
            <a:off x="11887200" y="5600700"/>
            <a:ext cx="838200" cy="838200"/>
          </a:xfrm>
          <a:prstGeom prst="star5">
            <a:avLst/>
          </a:prstGeom>
          <a:solidFill>
            <a:srgbClr val="FF22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86D14A0-D533-65EB-B635-4152A90F463B}"/>
              </a:ext>
            </a:extLst>
          </p:cNvPr>
          <p:cNvCxnSpPr>
            <a:cxnSpLocks/>
          </p:cNvCxnSpPr>
          <p:nvPr/>
        </p:nvCxnSpPr>
        <p:spPr>
          <a:xfrm>
            <a:off x="8991600" y="1638303"/>
            <a:ext cx="3314700" cy="4419596"/>
          </a:xfrm>
          <a:prstGeom prst="line">
            <a:avLst/>
          </a:prstGeom>
          <a:ln w="57150">
            <a:solidFill>
              <a:srgbClr val="FF22F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B2A7840-1195-EFCD-757C-B6766A0D3708}"/>
              </a:ext>
            </a:extLst>
          </p:cNvPr>
          <p:cNvCxnSpPr>
            <a:cxnSpLocks/>
          </p:cNvCxnSpPr>
          <p:nvPr/>
        </p:nvCxnSpPr>
        <p:spPr>
          <a:xfrm flipV="1">
            <a:off x="8991600" y="6019800"/>
            <a:ext cx="3314700" cy="2628897"/>
          </a:xfrm>
          <a:prstGeom prst="line">
            <a:avLst/>
          </a:prstGeom>
          <a:ln w="57150">
            <a:solidFill>
              <a:srgbClr val="FF22F6"/>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FF664717-607C-F198-C6D7-0F0A65015168}"/>
              </a:ext>
            </a:extLst>
          </p:cNvPr>
          <p:cNvSpPr/>
          <p:nvPr/>
        </p:nvSpPr>
        <p:spPr>
          <a:xfrm>
            <a:off x="9410700" y="5143500"/>
            <a:ext cx="3314700" cy="1981202"/>
          </a:xfrm>
          <a:prstGeom prst="ellipse">
            <a:avLst/>
          </a:prstGeom>
          <a:noFill/>
          <a:ln w="53975">
            <a:solidFill>
              <a:srgbClr val="FF22F6"/>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5EC44ED-4532-8203-09DA-E4B57233070B}"/>
              </a:ext>
            </a:extLst>
          </p:cNvPr>
          <p:cNvSpPr txBox="1"/>
          <p:nvPr/>
        </p:nvSpPr>
        <p:spPr>
          <a:xfrm>
            <a:off x="14554200" y="9524263"/>
            <a:ext cx="3385726" cy="523220"/>
          </a:xfrm>
          <a:prstGeom prst="rect">
            <a:avLst/>
          </a:prstGeom>
          <a:noFill/>
        </p:spPr>
        <p:txBody>
          <a:bodyPr wrap="square" rtlCol="0">
            <a:spAutoFit/>
          </a:bodyPr>
          <a:lstStyle/>
          <a:p>
            <a:r>
              <a:rPr lang="en-US" sz="2800" dirty="0"/>
              <a:t>Spillman et. al., 2011</a:t>
            </a:r>
          </a:p>
        </p:txBody>
      </p:sp>
      <p:sp>
        <p:nvSpPr>
          <p:cNvPr id="6" name="Slide Number Placeholder 5">
            <a:extLst>
              <a:ext uri="{FF2B5EF4-FFF2-40B4-BE49-F238E27FC236}">
                <a16:creationId xmlns:a16="http://schemas.microsoft.com/office/drawing/2014/main" id="{157C3E9A-E9B0-429E-45FA-8D2AE647E2E5}"/>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186146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5994</TotalTime>
  <Words>3440</Words>
  <Application>Microsoft Macintosh PowerPoint</Application>
  <PresentationFormat>Custom</PresentationFormat>
  <Paragraphs>196</Paragraphs>
  <Slides>36</Slides>
  <Notes>36</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Cambria Math</vt:lpstr>
      <vt:lpstr>Open Sans Bold</vt:lpstr>
      <vt:lpstr>Aptos</vt:lpstr>
      <vt:lpstr>Open Sans Light</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Ninah Munk</cp:lastModifiedBy>
  <cp:revision>14</cp:revision>
  <dcterms:created xsi:type="dcterms:W3CDTF">2006-08-16T00:00:00Z</dcterms:created>
  <dcterms:modified xsi:type="dcterms:W3CDTF">2024-07-22T23:44:25Z</dcterms:modified>
  <dc:identifier>DAGLT3D8kEU</dc:identifier>
</cp:coreProperties>
</file>